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2" r:id="rId2"/>
    <p:sldMasterId id="2147483648" r:id="rId3"/>
  </p:sldMasterIdLst>
  <p:notesMasterIdLst>
    <p:notesMasterId r:id="rId80"/>
  </p:notesMasterIdLst>
  <p:sldIdLst>
    <p:sldId id="382" r:id="rId4"/>
    <p:sldId id="1295" r:id="rId5"/>
    <p:sldId id="1311" r:id="rId6"/>
    <p:sldId id="406" r:id="rId7"/>
    <p:sldId id="261" r:id="rId8"/>
    <p:sldId id="1304" r:id="rId9"/>
    <p:sldId id="1337" r:id="rId10"/>
    <p:sldId id="1338" r:id="rId11"/>
    <p:sldId id="1335" r:id="rId12"/>
    <p:sldId id="1353" r:id="rId13"/>
    <p:sldId id="1339" r:id="rId14"/>
    <p:sldId id="1333" r:id="rId15"/>
    <p:sldId id="1340" r:id="rId16"/>
    <p:sldId id="1334" r:id="rId17"/>
    <p:sldId id="1306" r:id="rId18"/>
    <p:sldId id="1352" r:id="rId19"/>
    <p:sldId id="1341" r:id="rId20"/>
    <p:sldId id="1342" r:id="rId21"/>
    <p:sldId id="1343" r:id="rId22"/>
    <p:sldId id="1344" r:id="rId23"/>
    <p:sldId id="1345" r:id="rId24"/>
    <p:sldId id="1346" r:id="rId25"/>
    <p:sldId id="1347" r:id="rId26"/>
    <p:sldId id="1277" r:id="rId27"/>
    <p:sldId id="286" r:id="rId28"/>
    <p:sldId id="1296" r:id="rId29"/>
    <p:sldId id="1279" r:id="rId30"/>
    <p:sldId id="1280" r:id="rId31"/>
    <p:sldId id="1281" r:id="rId32"/>
    <p:sldId id="1355" r:id="rId33"/>
    <p:sldId id="1356" r:id="rId34"/>
    <p:sldId id="1357" r:id="rId35"/>
    <p:sldId id="520" r:id="rId36"/>
    <p:sldId id="521" r:id="rId37"/>
    <p:sldId id="1253" r:id="rId38"/>
    <p:sldId id="498" r:id="rId39"/>
    <p:sldId id="1262" r:id="rId40"/>
    <p:sldId id="1254" r:id="rId41"/>
    <p:sldId id="1348" r:id="rId42"/>
    <p:sldId id="1349" r:id="rId43"/>
    <p:sldId id="1320" r:id="rId44"/>
    <p:sldId id="312" r:id="rId45"/>
    <p:sldId id="1321" r:id="rId46"/>
    <p:sldId id="1350" r:id="rId47"/>
    <p:sldId id="1351" r:id="rId48"/>
    <p:sldId id="313" r:id="rId49"/>
    <p:sldId id="314" r:id="rId50"/>
    <p:sldId id="1330" r:id="rId51"/>
    <p:sldId id="1329" r:id="rId52"/>
    <p:sldId id="1323" r:id="rId53"/>
    <p:sldId id="1324" r:id="rId54"/>
    <p:sldId id="1326" r:id="rId55"/>
    <p:sldId id="1325" r:id="rId56"/>
    <p:sldId id="317" r:id="rId57"/>
    <p:sldId id="1265" r:id="rId58"/>
    <p:sldId id="1266" r:id="rId59"/>
    <p:sldId id="1267" r:id="rId60"/>
    <p:sldId id="449" r:id="rId61"/>
    <p:sldId id="344" r:id="rId62"/>
    <p:sldId id="475" r:id="rId63"/>
    <p:sldId id="476" r:id="rId64"/>
    <p:sldId id="477" r:id="rId65"/>
    <p:sldId id="482" r:id="rId66"/>
    <p:sldId id="424" r:id="rId67"/>
    <p:sldId id="1257" r:id="rId68"/>
    <p:sldId id="480" r:id="rId69"/>
    <p:sldId id="308" r:id="rId70"/>
    <p:sldId id="1332" r:id="rId71"/>
    <p:sldId id="481" r:id="rId72"/>
    <p:sldId id="337" r:id="rId73"/>
    <p:sldId id="336" r:id="rId74"/>
    <p:sldId id="1358" r:id="rId75"/>
    <p:sldId id="1359" r:id="rId76"/>
    <p:sldId id="1360" r:id="rId77"/>
    <p:sldId id="1361" r:id="rId78"/>
    <p:sldId id="1298" r:id="rId79"/>
  </p:sldIdLst>
  <p:sldSz cx="12192000" cy="6858000"/>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7" autoAdjust="0"/>
  </p:normalViewPr>
  <p:slideViewPr>
    <p:cSldViewPr snapToGrid="0" showGuides="1">
      <p:cViewPr varScale="1">
        <p:scale>
          <a:sx n="73" d="100"/>
          <a:sy n="73" d="100"/>
        </p:scale>
        <p:origin x="86"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3408"/>
          </a:xfrm>
          <a:prstGeom prst="rect">
            <a:avLst/>
          </a:prstGeom>
        </p:spPr>
        <p:txBody>
          <a:bodyPr vert="horz" lIns="92830" tIns="46415" rIns="92830" bIns="46415" rtlCol="0"/>
          <a:lstStyle>
            <a:lvl1pPr algn="l">
              <a:defRPr sz="1200"/>
            </a:lvl1pPr>
          </a:lstStyle>
          <a:p>
            <a:endParaRPr lang="en-US" dirty="0"/>
          </a:p>
        </p:txBody>
      </p:sp>
      <p:sp>
        <p:nvSpPr>
          <p:cNvPr id="3" name="Date Placeholder 2"/>
          <p:cNvSpPr>
            <a:spLocks noGrp="1"/>
          </p:cNvSpPr>
          <p:nvPr>
            <p:ph type="dt" idx="1"/>
          </p:nvPr>
        </p:nvSpPr>
        <p:spPr>
          <a:xfrm>
            <a:off x="3970938" y="0"/>
            <a:ext cx="3037840" cy="463408"/>
          </a:xfrm>
          <a:prstGeom prst="rect">
            <a:avLst/>
          </a:prstGeom>
        </p:spPr>
        <p:txBody>
          <a:bodyPr vert="horz" lIns="92830" tIns="46415" rIns="92830" bIns="46415" rtlCol="0"/>
          <a:lstStyle>
            <a:lvl1pPr algn="r">
              <a:defRPr sz="1200"/>
            </a:lvl1pPr>
          </a:lstStyle>
          <a:p>
            <a:fld id="{47DBA859-B4E1-4B37-B5CC-EA8DD24C6F20}" type="datetimeFigureOut">
              <a:rPr lang="en-US" smtClean="0"/>
              <a:t>5/14/2020</a:t>
            </a:fld>
            <a:endParaRPr lang="en-US" dirty="0"/>
          </a:p>
        </p:txBody>
      </p:sp>
      <p:sp>
        <p:nvSpPr>
          <p:cNvPr id="4" name="Slide Image Placeholder 3"/>
          <p:cNvSpPr>
            <a:spLocks noGrp="1" noRot="1" noChangeAspect="1"/>
          </p:cNvSpPr>
          <p:nvPr>
            <p:ph type="sldImg" idx="2"/>
          </p:nvPr>
        </p:nvSpPr>
        <p:spPr>
          <a:xfrm>
            <a:off x="733425" y="1154113"/>
            <a:ext cx="5543550" cy="3117850"/>
          </a:xfrm>
          <a:prstGeom prst="rect">
            <a:avLst/>
          </a:prstGeom>
          <a:noFill/>
          <a:ln w="12700">
            <a:solidFill>
              <a:prstClr val="black"/>
            </a:solidFill>
          </a:ln>
        </p:spPr>
        <p:txBody>
          <a:bodyPr vert="horz" lIns="92830" tIns="46415" rIns="92830" bIns="46415" rtlCol="0" anchor="ctr"/>
          <a:lstStyle/>
          <a:p>
            <a:endParaRPr lang="en-US" dirty="0"/>
          </a:p>
        </p:txBody>
      </p:sp>
      <p:sp>
        <p:nvSpPr>
          <p:cNvPr id="5" name="Notes Placeholder 4"/>
          <p:cNvSpPr>
            <a:spLocks noGrp="1"/>
          </p:cNvSpPr>
          <p:nvPr>
            <p:ph type="body" sz="quarter" idx="3"/>
          </p:nvPr>
        </p:nvSpPr>
        <p:spPr>
          <a:xfrm>
            <a:off x="701040" y="4444861"/>
            <a:ext cx="5608320" cy="3636705"/>
          </a:xfrm>
          <a:prstGeom prst="rect">
            <a:avLst/>
          </a:prstGeom>
        </p:spPr>
        <p:txBody>
          <a:bodyPr vert="horz" lIns="92830" tIns="46415" rIns="92830" bIns="46415"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9"/>
            <a:ext cx="3037840" cy="463407"/>
          </a:xfrm>
          <a:prstGeom prst="rect">
            <a:avLst/>
          </a:prstGeom>
        </p:spPr>
        <p:txBody>
          <a:bodyPr vert="horz" lIns="92830" tIns="46415" rIns="92830" bIns="46415"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772669"/>
            <a:ext cx="3037840" cy="463407"/>
          </a:xfrm>
          <a:prstGeom prst="rect">
            <a:avLst/>
          </a:prstGeom>
        </p:spPr>
        <p:txBody>
          <a:bodyPr vert="horz" lIns="92830" tIns="46415" rIns="92830" bIns="46415" rtlCol="0" anchor="b"/>
          <a:lstStyle>
            <a:lvl1pPr algn="r">
              <a:defRPr sz="1200"/>
            </a:lvl1pPr>
          </a:lstStyle>
          <a:p>
            <a:fld id="{762B79F4-7E85-4853-876B-3A47C91F7071}" type="slidenum">
              <a:rPr lang="en-US" smtClean="0"/>
              <a:t>‹#›</a:t>
            </a:fld>
            <a:endParaRPr lang="en-US" dirty="0"/>
          </a:p>
        </p:txBody>
      </p:sp>
    </p:spTree>
    <p:extLst>
      <p:ext uri="{BB962C8B-B14F-4D97-AF65-F5344CB8AC3E}">
        <p14:creationId xmlns:p14="http://schemas.microsoft.com/office/powerpoint/2010/main" val="1133209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9"/>
              </a:spcAft>
            </a:pPr>
            <a:r>
              <a:rPr lang="en-US" sz="1400" dirty="0"/>
              <a:t>The case study reinforces several key points to be made in the workshop: </a:t>
            </a:r>
          </a:p>
          <a:p>
            <a:pPr marL="290093" indent="-290093">
              <a:spcAft>
                <a:spcPts val="305"/>
              </a:spcAft>
              <a:buFont typeface="Arial" panose="020B0604020202020204" pitchFamily="34" charset="0"/>
              <a:buChar char="•"/>
            </a:pPr>
            <a:r>
              <a:rPr lang="en-US" dirty="0"/>
              <a:t>Project environments are both stressful and information intensive. It is well documented that our ability to process information is limited to 7 ± 2 bits of information at once (Miller 1956). Stress causes even additional cognitive constriction (Janis and Mann 1977). Yet, vigilant Project Management decision making requires the full use of all available information. </a:t>
            </a:r>
          </a:p>
          <a:p>
            <a:pPr marL="290093" indent="-290093">
              <a:spcAft>
                <a:spcPts val="305"/>
              </a:spcAft>
              <a:buFont typeface="Arial" panose="020B0604020202020204" pitchFamily="34" charset="0"/>
              <a:buChar char="•"/>
            </a:pPr>
            <a:r>
              <a:rPr lang="en-US" dirty="0"/>
              <a:t>Once a project manager and project team make a “public” commitment to achieve a challenging objective such as scheduled go-live date, psychological biases kick in that can cause them to ignore or reject new information that point to the contrary. This phenomenon, known as decision traps, can lead to misrepresentation in project reporting that delays the recognition of serious emerging risks on a project until it is too late to recover. </a:t>
            </a:r>
          </a:p>
          <a:p>
            <a:pPr marL="290093" indent="-290093">
              <a:spcAft>
                <a:spcPts val="305"/>
              </a:spcAft>
              <a:buFont typeface="Arial" panose="020B0604020202020204" pitchFamily="34" charset="0"/>
              <a:buChar char="•"/>
            </a:pPr>
            <a:r>
              <a:rPr lang="en-US" dirty="0"/>
              <a:t>Mental conflict (Cognitive Dissonance) occurs when beliefs or assumptions are contradicted by new information. When confronted with challenging new information, people often seek to preserve their current understanding of the world by rejecting, explaining away, or avoiding new information or by convincing themselves that no conflict really exists. </a:t>
            </a:r>
          </a:p>
          <a:p>
            <a:pPr marL="290093" indent="-290093">
              <a:spcAft>
                <a:spcPts val="305"/>
              </a:spcAft>
              <a:buFont typeface="Arial" panose="020B0604020202020204" pitchFamily="34" charset="0"/>
              <a:buChar char="•"/>
            </a:pPr>
            <a:r>
              <a:rPr lang="en-US" dirty="0"/>
              <a:t>To offset these information challenges in a project environment, we use recurring project team feedback to uncover important insights to not only emergent technical issues but also to emergent project management process problems as well. The raising of both technical issues and project management process concerns creates cognitive dissonance which is channeled to drive action towards prevention and correction. </a:t>
            </a:r>
          </a:p>
          <a:p>
            <a:pPr marL="290093" indent="-290093">
              <a:spcAft>
                <a:spcPts val="305"/>
              </a:spcAft>
              <a:buFont typeface="Arial" panose="020B0604020202020204" pitchFamily="34" charset="0"/>
              <a:buChar char="•"/>
            </a:pPr>
            <a:r>
              <a:rPr lang="en-US" dirty="0"/>
              <a:t>Weekly Voice of the Team (VOT) surveys probe the confidential and candid insights of the entire project team and stakeholders throughout the project life cycle. The continual collection of diverse insights from stakeholders focuses upon the identification and follow-up of both project-specific technical risks as well as benchmarked project management process risks. It is confidential survey that enables team members to safely vocalize concerns about emergent issues and/or project management process concerns. </a:t>
            </a:r>
          </a:p>
          <a:p>
            <a:pPr marL="290093" indent="-290093">
              <a:buFont typeface="Arial" panose="020B0604020202020204" pitchFamily="34" charset="0"/>
              <a:buChar char="•"/>
            </a:pPr>
            <a:r>
              <a:rPr lang="en-US" dirty="0"/>
              <a:t>Although the Forecasting Project case study addresses a single, specific project only, the events described are generalizable to almost any complex technology project and especially to those requiring a targeted return on investment</a:t>
            </a:r>
          </a:p>
        </p:txBody>
      </p:sp>
      <p:sp>
        <p:nvSpPr>
          <p:cNvPr id="4" name="Slide Number Placeholder 3"/>
          <p:cNvSpPr>
            <a:spLocks noGrp="1"/>
          </p:cNvSpPr>
          <p:nvPr>
            <p:ph type="sldNum" sz="quarter" idx="10"/>
          </p:nvPr>
        </p:nvSpPr>
        <p:spPr/>
        <p:txBody>
          <a:bodyPr/>
          <a:lstStyle/>
          <a:p>
            <a:fld id="{57F9BBF1-A2AD-4415-97E2-4080F587635D}" type="slidenum">
              <a:rPr lang="en-US" smtClean="0"/>
              <a:t>59</a:t>
            </a:fld>
            <a:endParaRPr lang="en-US" dirty="0"/>
          </a:p>
        </p:txBody>
      </p:sp>
    </p:spTree>
    <p:extLst>
      <p:ext uri="{BB962C8B-B14F-4D97-AF65-F5344CB8AC3E}">
        <p14:creationId xmlns:p14="http://schemas.microsoft.com/office/powerpoint/2010/main" val="1321215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A Challenge for the Project Manager is Making Open Decisions Visible</a:t>
            </a:r>
          </a:p>
          <a:p>
            <a:endParaRPr lang="en-US" altLang="en-US" dirty="0">
              <a:latin typeface="Arial" panose="020B0604020202020204" pitchFamily="34" charset="0"/>
            </a:endParaRPr>
          </a:p>
          <a:p>
            <a:r>
              <a:rPr lang="en-US" altLang="en-US" dirty="0">
                <a:latin typeface="Arial" panose="020B0604020202020204" pitchFamily="34" charset="0"/>
              </a:rPr>
              <a:t>Equally Challenging is Managing the Mounting Complexity When Multiple Decisions Emerge Simultaneously.</a:t>
            </a:r>
          </a:p>
          <a:p>
            <a:endParaRPr lang="en-US" altLang="en-US" dirty="0">
              <a:latin typeface="Arial" panose="020B0604020202020204" pitchFamily="34" charset="0"/>
            </a:endParaRPr>
          </a:p>
        </p:txBody>
      </p:sp>
      <p:sp>
        <p:nvSpPr>
          <p:cNvPr id="60420" name="Slide Number Placeholder 3"/>
          <p:cNvSpPr>
            <a:spLocks noGrp="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b="1">
                <a:solidFill>
                  <a:schemeClr val="tx1"/>
                </a:solidFill>
                <a:latin typeface="Arial" panose="020B0604020202020204" pitchFamily="34" charset="0"/>
              </a:defRPr>
            </a:lvl1pPr>
            <a:lvl2pPr marL="754243" indent="-290093">
              <a:defRPr sz="1200" b="1">
                <a:solidFill>
                  <a:schemeClr val="tx1"/>
                </a:solidFill>
                <a:latin typeface="Arial" panose="020B0604020202020204" pitchFamily="34" charset="0"/>
              </a:defRPr>
            </a:lvl2pPr>
            <a:lvl3pPr marL="1160374" indent="-232075">
              <a:defRPr sz="1200" b="1">
                <a:solidFill>
                  <a:schemeClr val="tx1"/>
                </a:solidFill>
                <a:latin typeface="Arial" panose="020B0604020202020204" pitchFamily="34" charset="0"/>
              </a:defRPr>
            </a:lvl3pPr>
            <a:lvl4pPr marL="1624523" indent="-232075">
              <a:defRPr sz="1200" b="1">
                <a:solidFill>
                  <a:schemeClr val="tx1"/>
                </a:solidFill>
                <a:latin typeface="Arial" panose="020B0604020202020204" pitchFamily="34" charset="0"/>
              </a:defRPr>
            </a:lvl4pPr>
            <a:lvl5pPr marL="2088672" indent="-232075">
              <a:defRPr sz="1200" b="1">
                <a:solidFill>
                  <a:schemeClr val="tx1"/>
                </a:solidFill>
                <a:latin typeface="Arial" panose="020B0604020202020204" pitchFamily="34" charset="0"/>
              </a:defRPr>
            </a:lvl5pPr>
            <a:lvl6pPr marL="2552822" indent="-232075" eaLnBrk="0" fontAlgn="base" hangingPunct="0">
              <a:spcBef>
                <a:spcPct val="0"/>
              </a:spcBef>
              <a:spcAft>
                <a:spcPct val="0"/>
              </a:spcAft>
              <a:defRPr sz="1200" b="1">
                <a:solidFill>
                  <a:schemeClr val="tx1"/>
                </a:solidFill>
                <a:latin typeface="Arial" panose="020B0604020202020204" pitchFamily="34" charset="0"/>
              </a:defRPr>
            </a:lvl6pPr>
            <a:lvl7pPr marL="3016971" indent="-232075" eaLnBrk="0" fontAlgn="base" hangingPunct="0">
              <a:spcBef>
                <a:spcPct val="0"/>
              </a:spcBef>
              <a:spcAft>
                <a:spcPct val="0"/>
              </a:spcAft>
              <a:defRPr sz="1200" b="1">
                <a:solidFill>
                  <a:schemeClr val="tx1"/>
                </a:solidFill>
                <a:latin typeface="Arial" panose="020B0604020202020204" pitchFamily="34" charset="0"/>
              </a:defRPr>
            </a:lvl7pPr>
            <a:lvl8pPr marL="3481121" indent="-232075" eaLnBrk="0" fontAlgn="base" hangingPunct="0">
              <a:spcBef>
                <a:spcPct val="0"/>
              </a:spcBef>
              <a:spcAft>
                <a:spcPct val="0"/>
              </a:spcAft>
              <a:defRPr sz="1200" b="1">
                <a:solidFill>
                  <a:schemeClr val="tx1"/>
                </a:solidFill>
                <a:latin typeface="Arial" panose="020B0604020202020204" pitchFamily="34" charset="0"/>
              </a:defRPr>
            </a:lvl8pPr>
            <a:lvl9pPr marL="3945270" indent="-232075" eaLnBrk="0" fontAlgn="base" hangingPunct="0">
              <a:spcBef>
                <a:spcPct val="0"/>
              </a:spcBef>
              <a:spcAft>
                <a:spcPct val="0"/>
              </a:spcAft>
              <a:defRPr sz="1200" b="1">
                <a:solidFill>
                  <a:schemeClr val="tx1"/>
                </a:solidFill>
                <a:latin typeface="Arial" panose="020B0604020202020204" pitchFamily="34" charset="0"/>
              </a:defRPr>
            </a:lvl9pPr>
          </a:lstStyle>
          <a:p>
            <a:fld id="{073E9466-73F6-4874-9A7C-80E26C909162}" type="slidenum">
              <a:rPr lang="en-US" altLang="en-US"/>
              <a:pPr/>
              <a:t>66</a:t>
            </a:fld>
            <a:endParaRPr lang="en-US" altLang="en-US" dirty="0"/>
          </a:p>
        </p:txBody>
      </p:sp>
    </p:spTree>
    <p:extLst>
      <p:ext uri="{BB962C8B-B14F-4D97-AF65-F5344CB8AC3E}">
        <p14:creationId xmlns:p14="http://schemas.microsoft.com/office/powerpoint/2010/main" val="3204541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95E113-5926-4681-A97D-71251E533E04}" type="datetimeFigureOut">
              <a:rPr lang="en-US" smtClean="0"/>
              <a:t>5/14/2020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6C35880-8AE0-4342-8CF7-8D2E923BAD4F}" type="slidenum">
              <a:rPr lang="en-US" smtClean="0"/>
              <a:t>‹#›</a:t>
            </a:fld>
            <a:endParaRPr lang="en-US" dirty="0"/>
          </a:p>
        </p:txBody>
      </p:sp>
    </p:spTree>
    <p:extLst>
      <p:ext uri="{BB962C8B-B14F-4D97-AF65-F5344CB8AC3E}">
        <p14:creationId xmlns:p14="http://schemas.microsoft.com/office/powerpoint/2010/main" val="3994251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95E113-5926-4681-A97D-71251E533E04}" type="datetimeFigureOut">
              <a:rPr lang="en-US" smtClean="0"/>
              <a:t>5/14/2020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6C35880-8AE0-4342-8CF7-8D2E923BAD4F}" type="slidenum">
              <a:rPr lang="en-US" smtClean="0"/>
              <a:t>‹#›</a:t>
            </a:fld>
            <a:endParaRPr lang="en-US" dirty="0"/>
          </a:p>
        </p:txBody>
      </p:sp>
    </p:spTree>
    <p:extLst>
      <p:ext uri="{BB962C8B-B14F-4D97-AF65-F5344CB8AC3E}">
        <p14:creationId xmlns:p14="http://schemas.microsoft.com/office/powerpoint/2010/main" val="3192190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95E113-5926-4681-A97D-71251E533E04}" type="datetimeFigureOut">
              <a:rPr lang="en-US" smtClean="0"/>
              <a:t>5/14/2020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6C35880-8AE0-4342-8CF7-8D2E923BAD4F}" type="slidenum">
              <a:rPr lang="en-US" smtClean="0"/>
              <a:t>‹#›</a:t>
            </a:fld>
            <a:endParaRPr lang="en-US" dirty="0"/>
          </a:p>
        </p:txBody>
      </p:sp>
    </p:spTree>
    <p:extLst>
      <p:ext uri="{BB962C8B-B14F-4D97-AF65-F5344CB8AC3E}">
        <p14:creationId xmlns:p14="http://schemas.microsoft.com/office/powerpoint/2010/main" val="15605761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6722B8-EDFD-402F-9342-7997B49BE3F7}"/>
              </a:ext>
            </a:extLst>
          </p:cNvPr>
          <p:cNvSpPr>
            <a:spLocks noGrp="1"/>
          </p:cNvSpPr>
          <p:nvPr>
            <p:ph type="dt" sz="half" idx="10"/>
          </p:nvPr>
        </p:nvSpPr>
        <p:spPr/>
        <p:txBody>
          <a:bodyPr/>
          <a:lstStyle/>
          <a:p>
            <a:fld id="{7127FEFF-3B73-4B98-8DEC-764D47584370}" type="datetimeFigureOut">
              <a:rPr lang="en-US" smtClean="0"/>
              <a:t>5/14/2020</a:t>
            </a:fld>
            <a:endParaRPr lang="en-US"/>
          </a:p>
        </p:txBody>
      </p:sp>
      <p:sp>
        <p:nvSpPr>
          <p:cNvPr id="3" name="Footer Placeholder 2">
            <a:extLst>
              <a:ext uri="{FF2B5EF4-FFF2-40B4-BE49-F238E27FC236}">
                <a16:creationId xmlns:a16="http://schemas.microsoft.com/office/drawing/2014/main" id="{587252CA-7C84-4C9E-A7A2-545009ACE6E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7BD67E-2BC0-4919-A2D5-12259884DADA}"/>
              </a:ext>
            </a:extLst>
          </p:cNvPr>
          <p:cNvSpPr>
            <a:spLocks noGrp="1"/>
          </p:cNvSpPr>
          <p:nvPr>
            <p:ph type="sldNum" sz="quarter" idx="12"/>
          </p:nvPr>
        </p:nvSpPr>
        <p:spPr/>
        <p:txBody>
          <a:bodyPr/>
          <a:lstStyle/>
          <a:p>
            <a:fld id="{08E3E70F-E23B-47DF-A35F-8C357AB18A30}" type="slidenum">
              <a:rPr lang="en-US" smtClean="0"/>
              <a:t>‹#›</a:t>
            </a:fld>
            <a:endParaRPr lang="en-US"/>
          </a:p>
        </p:txBody>
      </p:sp>
    </p:spTree>
    <p:extLst>
      <p:ext uri="{BB962C8B-B14F-4D97-AF65-F5344CB8AC3E}">
        <p14:creationId xmlns:p14="http://schemas.microsoft.com/office/powerpoint/2010/main" val="3393699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EB3904-F9CC-478B-BA62-995A4D2FA709}"/>
              </a:ext>
            </a:extLst>
          </p:cNvPr>
          <p:cNvSpPr>
            <a:spLocks noGrp="1"/>
          </p:cNvSpPr>
          <p:nvPr>
            <p:ph type="dt" sz="half" idx="10"/>
          </p:nvPr>
        </p:nvSpPr>
        <p:spPr/>
        <p:txBody>
          <a:bodyPr/>
          <a:lstStyle/>
          <a:p>
            <a:fld id="{7306D26F-4FA0-400B-9E92-8F72051E7722}" type="datetimeFigureOut">
              <a:rPr lang="en-US" smtClean="0"/>
              <a:t>5/14/2020</a:t>
            </a:fld>
            <a:endParaRPr lang="en-US"/>
          </a:p>
        </p:txBody>
      </p:sp>
      <p:sp>
        <p:nvSpPr>
          <p:cNvPr id="3" name="Footer Placeholder 2">
            <a:extLst>
              <a:ext uri="{FF2B5EF4-FFF2-40B4-BE49-F238E27FC236}">
                <a16:creationId xmlns:a16="http://schemas.microsoft.com/office/drawing/2014/main" id="{563D312F-33EC-4CC4-91A1-900D36E917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8DA612F-5A76-4F7B-81A5-CA2BBB337F09}"/>
              </a:ext>
            </a:extLst>
          </p:cNvPr>
          <p:cNvSpPr>
            <a:spLocks noGrp="1"/>
          </p:cNvSpPr>
          <p:nvPr>
            <p:ph type="sldNum" sz="quarter" idx="12"/>
          </p:nvPr>
        </p:nvSpPr>
        <p:spPr/>
        <p:txBody>
          <a:bodyPr/>
          <a:lstStyle/>
          <a:p>
            <a:fld id="{B773B7EB-E2A2-4DDD-8EFD-E2C57D558FAD}" type="slidenum">
              <a:rPr lang="en-US" smtClean="0"/>
              <a:t>‹#›</a:t>
            </a:fld>
            <a:endParaRPr lang="en-US"/>
          </a:p>
        </p:txBody>
      </p:sp>
    </p:spTree>
    <p:extLst>
      <p:ext uri="{BB962C8B-B14F-4D97-AF65-F5344CB8AC3E}">
        <p14:creationId xmlns:p14="http://schemas.microsoft.com/office/powerpoint/2010/main" val="49566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95E113-5926-4681-A97D-71251E533E04}" type="datetimeFigureOut">
              <a:rPr lang="en-US" smtClean="0"/>
              <a:t>5/14/2020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6C35880-8AE0-4342-8CF7-8D2E923BAD4F}" type="slidenum">
              <a:rPr lang="en-US" smtClean="0"/>
              <a:t>‹#›</a:t>
            </a:fld>
            <a:endParaRPr lang="en-US" dirty="0"/>
          </a:p>
        </p:txBody>
      </p:sp>
    </p:spTree>
    <p:extLst>
      <p:ext uri="{BB962C8B-B14F-4D97-AF65-F5344CB8AC3E}">
        <p14:creationId xmlns:p14="http://schemas.microsoft.com/office/powerpoint/2010/main" val="2437949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95E113-5926-4681-A97D-71251E533E04}" type="datetimeFigureOut">
              <a:rPr lang="en-US" smtClean="0"/>
              <a:t>5/14/2020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6C35880-8AE0-4342-8CF7-8D2E923BAD4F}" type="slidenum">
              <a:rPr lang="en-US" smtClean="0"/>
              <a:t>‹#›</a:t>
            </a:fld>
            <a:endParaRPr lang="en-US" dirty="0"/>
          </a:p>
        </p:txBody>
      </p:sp>
    </p:spTree>
    <p:extLst>
      <p:ext uri="{BB962C8B-B14F-4D97-AF65-F5344CB8AC3E}">
        <p14:creationId xmlns:p14="http://schemas.microsoft.com/office/powerpoint/2010/main" val="334978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95E113-5926-4681-A97D-71251E533E04}" type="datetimeFigureOut">
              <a:rPr lang="en-US" smtClean="0"/>
              <a:t>5/14/2020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6C35880-8AE0-4342-8CF7-8D2E923BAD4F}" type="slidenum">
              <a:rPr lang="en-US" smtClean="0"/>
              <a:t>‹#›</a:t>
            </a:fld>
            <a:endParaRPr lang="en-US" dirty="0"/>
          </a:p>
        </p:txBody>
      </p:sp>
    </p:spTree>
    <p:extLst>
      <p:ext uri="{BB962C8B-B14F-4D97-AF65-F5344CB8AC3E}">
        <p14:creationId xmlns:p14="http://schemas.microsoft.com/office/powerpoint/2010/main" val="2180661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95E113-5926-4681-A97D-71251E533E04}" type="datetimeFigureOut">
              <a:rPr lang="en-US" smtClean="0"/>
              <a:t>5/14/2020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6C35880-8AE0-4342-8CF7-8D2E923BAD4F}" type="slidenum">
              <a:rPr lang="en-US" smtClean="0"/>
              <a:t>‹#›</a:t>
            </a:fld>
            <a:endParaRPr lang="en-US" dirty="0"/>
          </a:p>
        </p:txBody>
      </p:sp>
    </p:spTree>
    <p:extLst>
      <p:ext uri="{BB962C8B-B14F-4D97-AF65-F5344CB8AC3E}">
        <p14:creationId xmlns:p14="http://schemas.microsoft.com/office/powerpoint/2010/main" val="3389103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95E113-5926-4681-A97D-71251E533E04}" type="datetimeFigureOut">
              <a:rPr lang="en-US" smtClean="0"/>
              <a:t>5/14/2020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6C35880-8AE0-4342-8CF7-8D2E923BAD4F}" type="slidenum">
              <a:rPr lang="en-US" smtClean="0"/>
              <a:t>‹#›</a:t>
            </a:fld>
            <a:endParaRPr lang="en-US" dirty="0"/>
          </a:p>
        </p:txBody>
      </p:sp>
    </p:spTree>
    <p:extLst>
      <p:ext uri="{BB962C8B-B14F-4D97-AF65-F5344CB8AC3E}">
        <p14:creationId xmlns:p14="http://schemas.microsoft.com/office/powerpoint/2010/main" val="2405394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95E113-5926-4681-A97D-71251E533E04}" type="datetimeFigureOut">
              <a:rPr lang="en-US" smtClean="0"/>
              <a:t>5/14/2020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6C35880-8AE0-4342-8CF7-8D2E923BAD4F}" type="slidenum">
              <a:rPr lang="en-US" smtClean="0"/>
              <a:t>‹#›</a:t>
            </a:fld>
            <a:endParaRPr lang="en-US" dirty="0"/>
          </a:p>
        </p:txBody>
      </p:sp>
    </p:spTree>
    <p:extLst>
      <p:ext uri="{BB962C8B-B14F-4D97-AF65-F5344CB8AC3E}">
        <p14:creationId xmlns:p14="http://schemas.microsoft.com/office/powerpoint/2010/main" val="1319528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95E113-5926-4681-A97D-71251E533E04}" type="datetimeFigureOut">
              <a:rPr lang="en-US" smtClean="0"/>
              <a:t>5/14/2020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6C35880-8AE0-4342-8CF7-8D2E923BAD4F}" type="slidenum">
              <a:rPr lang="en-US" smtClean="0"/>
              <a:t>‹#›</a:t>
            </a:fld>
            <a:endParaRPr lang="en-US" dirty="0"/>
          </a:p>
        </p:txBody>
      </p:sp>
    </p:spTree>
    <p:extLst>
      <p:ext uri="{BB962C8B-B14F-4D97-AF65-F5344CB8AC3E}">
        <p14:creationId xmlns:p14="http://schemas.microsoft.com/office/powerpoint/2010/main" val="748197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95E113-5926-4681-A97D-71251E533E04}" type="datetimeFigureOut">
              <a:rPr lang="en-US" smtClean="0"/>
              <a:t>5/14/2020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6C35880-8AE0-4342-8CF7-8D2E923BAD4F}" type="slidenum">
              <a:rPr lang="en-US" smtClean="0"/>
              <a:t>‹#›</a:t>
            </a:fld>
            <a:endParaRPr lang="en-US" dirty="0"/>
          </a:p>
        </p:txBody>
      </p:sp>
    </p:spTree>
    <p:extLst>
      <p:ext uri="{BB962C8B-B14F-4D97-AF65-F5344CB8AC3E}">
        <p14:creationId xmlns:p14="http://schemas.microsoft.com/office/powerpoint/2010/main" val="1603479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95E113-5926-4681-A97D-71251E533E04}" type="datetimeFigureOut">
              <a:rPr lang="en-US" smtClean="0"/>
              <a:t>5/14/2020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C35880-8AE0-4342-8CF7-8D2E923BAD4F}" type="slidenum">
              <a:rPr lang="en-US" smtClean="0"/>
              <a:t>‹#›</a:t>
            </a:fld>
            <a:endParaRPr lang="en-US" dirty="0"/>
          </a:p>
        </p:txBody>
      </p:sp>
    </p:spTree>
    <p:extLst>
      <p:ext uri="{BB962C8B-B14F-4D97-AF65-F5344CB8AC3E}">
        <p14:creationId xmlns:p14="http://schemas.microsoft.com/office/powerpoint/2010/main" val="14143712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1"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4E26CD-26AD-46C5-95E4-421E05BC88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6D8E02-781C-4D98-B4E7-EAE3F2A713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6F47EF-397B-4DF9-8EC7-1997F8E05D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27FEFF-3B73-4B98-8DEC-764D47584370}" type="datetimeFigureOut">
              <a:rPr lang="en-US" smtClean="0"/>
              <a:t>5/14/2020</a:t>
            </a:fld>
            <a:endParaRPr lang="en-US"/>
          </a:p>
        </p:txBody>
      </p:sp>
      <p:sp>
        <p:nvSpPr>
          <p:cNvPr id="5" name="Footer Placeholder 4">
            <a:extLst>
              <a:ext uri="{FF2B5EF4-FFF2-40B4-BE49-F238E27FC236}">
                <a16:creationId xmlns:a16="http://schemas.microsoft.com/office/drawing/2014/main" id="{94710C2A-6817-4DB5-9E0F-1E1442B6AD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B00FD8A-F51E-48A6-A68D-E49023246E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E3E70F-E23B-47DF-A35F-8C357AB18A30}" type="slidenum">
              <a:rPr lang="en-US" smtClean="0"/>
              <a:t>‹#›</a:t>
            </a:fld>
            <a:endParaRPr lang="en-US"/>
          </a:p>
        </p:txBody>
      </p:sp>
    </p:spTree>
    <p:extLst>
      <p:ext uri="{BB962C8B-B14F-4D97-AF65-F5344CB8AC3E}">
        <p14:creationId xmlns:p14="http://schemas.microsoft.com/office/powerpoint/2010/main" val="806873732"/>
      </p:ext>
    </p:extLst>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CBCEE2-AAFA-471D-83B4-B362D47CA0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418D10-84C7-41E7-9DC9-21A2C9BF4E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02B190-74F4-4D8C-8272-37982E043A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06D26F-4FA0-400B-9E92-8F72051E7722}" type="datetimeFigureOut">
              <a:rPr lang="en-US" smtClean="0"/>
              <a:t>5/14/2020</a:t>
            </a:fld>
            <a:endParaRPr lang="en-US"/>
          </a:p>
        </p:txBody>
      </p:sp>
      <p:sp>
        <p:nvSpPr>
          <p:cNvPr id="5" name="Footer Placeholder 4">
            <a:extLst>
              <a:ext uri="{FF2B5EF4-FFF2-40B4-BE49-F238E27FC236}">
                <a16:creationId xmlns:a16="http://schemas.microsoft.com/office/drawing/2014/main" id="{27FB99B7-F128-4829-84F9-01C756B5C3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517A2B7-371C-4F7E-8D14-FADE22F4A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73B7EB-E2A2-4DDD-8EFD-E2C57D558FAD}" type="slidenum">
              <a:rPr lang="en-US" smtClean="0"/>
              <a:t>‹#›</a:t>
            </a:fld>
            <a:endParaRPr lang="en-US"/>
          </a:p>
        </p:txBody>
      </p:sp>
    </p:spTree>
    <p:extLst>
      <p:ext uri="{BB962C8B-B14F-4D97-AF65-F5344CB8AC3E}">
        <p14:creationId xmlns:p14="http://schemas.microsoft.com/office/powerpoint/2010/main" val="1543661986"/>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www.youtube.com/watch?v=NUn6WeFM5cM" TargetMode="External"/><Relationship Id="rId2" Type="http://schemas.openxmlformats.org/officeDocument/2006/relationships/hyperlink" Target="https://www.youtube.com/watch?v=ZqXnPcyIAL8" TargetMode="External"/><Relationship Id="rId1" Type="http://schemas.openxmlformats.org/officeDocument/2006/relationships/slideLayout" Target="../slideLayouts/slideLayout7.xml"/><Relationship Id="rId4" Type="http://schemas.openxmlformats.org/officeDocument/2006/relationships/hyperlink" Target="https://www.youtube.com/watch?v=7WqWoEKUdQY"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hyperlink" Target="https://www.youtube.com/watch?v=BfTMmoDFXyE" TargetMode="Externa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www.bing.com/videos/search?q=pca+and+eigenvectors&amp;&amp;view=detail&amp;mid=068E9B3CFC1492CFC136068E9B3CFC1492CFC136&amp;&amp;FORM=VRDGAR" TargetMode="External"/><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www.bing.com/videos/search?q=pca+and+eigenvectors&amp;&amp;view=detail&amp;mid=CD771D4F15F81FD085E0CD771D4F15F81FD085E0&amp;&amp;FORM=VRDGAR"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77737" y="245327"/>
            <a:ext cx="5263375" cy="584775"/>
          </a:xfrm>
          <a:prstGeom prst="rect">
            <a:avLst/>
          </a:prstGeom>
          <a:noFill/>
        </p:spPr>
        <p:txBody>
          <a:bodyPr wrap="square" rtlCol="0">
            <a:spAutoFit/>
          </a:bodyPr>
          <a:lstStyle/>
          <a:p>
            <a:pPr algn="ctr"/>
            <a:r>
              <a:rPr lang="en-US" sz="3200" dirty="0"/>
              <a:t>Review of Homework </a:t>
            </a:r>
            <a:endParaRPr lang="en-US" sz="3200" dirty="0">
              <a:solidFill>
                <a:srgbClr val="FF0000"/>
              </a:solidFill>
            </a:endParaRPr>
          </a:p>
        </p:txBody>
      </p:sp>
      <p:sp>
        <p:nvSpPr>
          <p:cNvPr id="3" name="TextBox 2"/>
          <p:cNvSpPr txBox="1"/>
          <p:nvPr/>
        </p:nvSpPr>
        <p:spPr>
          <a:xfrm>
            <a:off x="234176" y="830102"/>
            <a:ext cx="9735014" cy="1384995"/>
          </a:xfrm>
          <a:prstGeom prst="rect">
            <a:avLst/>
          </a:prstGeom>
          <a:noFill/>
        </p:spPr>
        <p:txBody>
          <a:bodyPr wrap="square" rtlCol="0">
            <a:spAutoFit/>
          </a:bodyPr>
          <a:lstStyle/>
          <a:p>
            <a:r>
              <a:rPr lang="en-US" sz="2800" dirty="0"/>
              <a:t>Comments: </a:t>
            </a:r>
          </a:p>
          <a:p>
            <a:endParaRPr lang="en-US" sz="2800" dirty="0"/>
          </a:p>
          <a:p>
            <a:pPr marL="742950" lvl="1" indent="-285750">
              <a:buFont typeface="Arial" panose="020B0604020202020204" pitchFamily="34" charset="0"/>
              <a:buChar char="•"/>
            </a:pPr>
            <a:endParaRPr lang="en-US" sz="2800" dirty="0"/>
          </a:p>
        </p:txBody>
      </p:sp>
      <p:sp>
        <p:nvSpPr>
          <p:cNvPr id="4" name="TextBox 3">
            <a:extLst>
              <a:ext uri="{FF2B5EF4-FFF2-40B4-BE49-F238E27FC236}">
                <a16:creationId xmlns:a16="http://schemas.microsoft.com/office/drawing/2014/main" id="{7F377657-2D49-450F-B39F-B1D01B2DA411}"/>
              </a:ext>
            </a:extLst>
          </p:cNvPr>
          <p:cNvSpPr txBox="1"/>
          <p:nvPr/>
        </p:nvSpPr>
        <p:spPr>
          <a:xfrm>
            <a:off x="443179" y="1229033"/>
            <a:ext cx="11864623" cy="6555641"/>
          </a:xfrm>
          <a:prstGeom prst="rect">
            <a:avLst/>
          </a:prstGeom>
          <a:noFill/>
        </p:spPr>
        <p:txBody>
          <a:bodyPr wrap="square" rtlCol="0">
            <a:spAutoFit/>
          </a:bodyPr>
          <a:lstStyle/>
          <a:p>
            <a:r>
              <a:rPr lang="en-US" sz="2800" dirty="0"/>
              <a:t>Small sample size problems are not as easy as they might first appear. Automodel will not work with n &lt; 100. Plus small samples can be deceptive. Random forest revealed some potential risks of using small samples.</a:t>
            </a:r>
          </a:p>
          <a:p>
            <a:endParaRPr lang="en-US" sz="2800" dirty="0"/>
          </a:p>
          <a:p>
            <a:r>
              <a:rPr lang="en-US" sz="2800" dirty="0"/>
              <a:t>How to Validate models with Small sample size—K Fold Validation</a:t>
            </a:r>
          </a:p>
          <a:p>
            <a:endParaRPr lang="en-US" sz="2800" dirty="0"/>
          </a:p>
          <a:p>
            <a:r>
              <a:rPr lang="en-US" sz="2800" dirty="0"/>
              <a:t>“Project” (an ID) was not a valid X Variable, yet had a large impact on model. Do not accept </a:t>
            </a:r>
            <a:r>
              <a:rPr lang="en-US" sz="2800" dirty="0" err="1"/>
              <a:t>Rapidminer’s</a:t>
            </a:r>
            <a:r>
              <a:rPr lang="en-US" sz="2800" dirty="0"/>
              <a:t> recommendations automatically.</a:t>
            </a:r>
          </a:p>
          <a:p>
            <a:endParaRPr lang="en-US" sz="2800" dirty="0"/>
          </a:p>
          <a:p>
            <a:r>
              <a:rPr lang="en-US" sz="2800" dirty="0"/>
              <a:t>Consider using “weights” operator for variable importance.</a:t>
            </a:r>
          </a:p>
          <a:p>
            <a:endParaRPr lang="en-US" sz="2800" dirty="0"/>
          </a:p>
          <a:p>
            <a:r>
              <a:rPr lang="en-US" sz="2800" dirty="0"/>
              <a:t>Text Classification , make sure that you remove dependent variable from predictors, otherwise accuracy becomes inflated. Example “Cancel”.</a:t>
            </a:r>
          </a:p>
          <a:p>
            <a:endParaRPr lang="en-US" sz="2800" dirty="0"/>
          </a:p>
          <a:p>
            <a:r>
              <a:rPr lang="en-US" sz="2800" dirty="0"/>
              <a:t>Feature Engineering for Text is very important.</a:t>
            </a:r>
          </a:p>
        </p:txBody>
      </p:sp>
    </p:spTree>
    <p:extLst>
      <p:ext uri="{BB962C8B-B14F-4D97-AF65-F5344CB8AC3E}">
        <p14:creationId xmlns:p14="http://schemas.microsoft.com/office/powerpoint/2010/main" val="41444739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126A2D-9464-4546-A73B-27F700868711}"/>
              </a:ext>
            </a:extLst>
          </p:cNvPr>
          <p:cNvPicPr>
            <a:picLocks noChangeAspect="1"/>
          </p:cNvPicPr>
          <p:nvPr/>
        </p:nvPicPr>
        <p:blipFill>
          <a:blip r:embed="rId2"/>
          <a:stretch>
            <a:fillRect/>
          </a:stretch>
        </p:blipFill>
        <p:spPr>
          <a:xfrm>
            <a:off x="0" y="365606"/>
            <a:ext cx="12192000" cy="6126788"/>
          </a:xfrm>
          <a:prstGeom prst="rect">
            <a:avLst/>
          </a:prstGeom>
        </p:spPr>
      </p:pic>
    </p:spTree>
    <p:extLst>
      <p:ext uri="{BB962C8B-B14F-4D97-AF65-F5344CB8AC3E}">
        <p14:creationId xmlns:p14="http://schemas.microsoft.com/office/powerpoint/2010/main" val="1038333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C57515-8856-4E77-9B5E-517BC24DECB0}"/>
              </a:ext>
            </a:extLst>
          </p:cNvPr>
          <p:cNvPicPr>
            <a:picLocks noChangeAspect="1"/>
          </p:cNvPicPr>
          <p:nvPr/>
        </p:nvPicPr>
        <p:blipFill>
          <a:blip r:embed="rId2"/>
          <a:stretch>
            <a:fillRect/>
          </a:stretch>
        </p:blipFill>
        <p:spPr>
          <a:xfrm>
            <a:off x="0" y="977310"/>
            <a:ext cx="12192000" cy="4903380"/>
          </a:xfrm>
          <a:prstGeom prst="rect">
            <a:avLst/>
          </a:prstGeom>
        </p:spPr>
      </p:pic>
    </p:spTree>
    <p:extLst>
      <p:ext uri="{BB962C8B-B14F-4D97-AF65-F5344CB8AC3E}">
        <p14:creationId xmlns:p14="http://schemas.microsoft.com/office/powerpoint/2010/main" val="225958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B38947-F4D6-4292-B67E-E648354A013F}"/>
              </a:ext>
            </a:extLst>
          </p:cNvPr>
          <p:cNvPicPr>
            <a:picLocks noChangeAspect="1"/>
          </p:cNvPicPr>
          <p:nvPr/>
        </p:nvPicPr>
        <p:blipFill>
          <a:blip r:embed="rId2"/>
          <a:stretch>
            <a:fillRect/>
          </a:stretch>
        </p:blipFill>
        <p:spPr>
          <a:xfrm>
            <a:off x="870306" y="973394"/>
            <a:ext cx="4852069" cy="4623736"/>
          </a:xfrm>
          <a:prstGeom prst="rect">
            <a:avLst/>
          </a:prstGeom>
        </p:spPr>
      </p:pic>
      <p:pic>
        <p:nvPicPr>
          <p:cNvPr id="4" name="Picture 3">
            <a:extLst>
              <a:ext uri="{FF2B5EF4-FFF2-40B4-BE49-F238E27FC236}">
                <a16:creationId xmlns:a16="http://schemas.microsoft.com/office/drawing/2014/main" id="{7A63A2F9-BAA0-4816-93D0-FEC0F0B973C7}"/>
              </a:ext>
            </a:extLst>
          </p:cNvPr>
          <p:cNvPicPr>
            <a:picLocks noChangeAspect="1"/>
          </p:cNvPicPr>
          <p:nvPr/>
        </p:nvPicPr>
        <p:blipFill>
          <a:blip r:embed="rId3"/>
          <a:stretch>
            <a:fillRect/>
          </a:stretch>
        </p:blipFill>
        <p:spPr>
          <a:xfrm>
            <a:off x="6804083" y="1553496"/>
            <a:ext cx="4861105" cy="3042877"/>
          </a:xfrm>
          <a:prstGeom prst="rect">
            <a:avLst/>
          </a:prstGeom>
        </p:spPr>
      </p:pic>
      <p:sp>
        <p:nvSpPr>
          <p:cNvPr id="2" name="TextBox 1">
            <a:extLst>
              <a:ext uri="{FF2B5EF4-FFF2-40B4-BE49-F238E27FC236}">
                <a16:creationId xmlns:a16="http://schemas.microsoft.com/office/drawing/2014/main" id="{DD748B8C-6554-4B45-A8D5-2A370F9FB4C1}"/>
              </a:ext>
            </a:extLst>
          </p:cNvPr>
          <p:cNvSpPr txBox="1"/>
          <p:nvPr/>
        </p:nvSpPr>
        <p:spPr>
          <a:xfrm>
            <a:off x="1927123" y="216310"/>
            <a:ext cx="9163664" cy="369332"/>
          </a:xfrm>
          <a:prstGeom prst="rect">
            <a:avLst/>
          </a:prstGeom>
          <a:noFill/>
        </p:spPr>
        <p:txBody>
          <a:bodyPr wrap="square" rtlCol="0">
            <a:spAutoFit/>
          </a:bodyPr>
          <a:lstStyle/>
          <a:p>
            <a:pPr algn="ctr"/>
            <a:r>
              <a:rPr lang="en-US" dirty="0"/>
              <a:t>Bootstrap Validation Provides A Clue As to The Differences</a:t>
            </a:r>
          </a:p>
        </p:txBody>
      </p:sp>
    </p:spTree>
    <p:extLst>
      <p:ext uri="{BB962C8B-B14F-4D97-AF65-F5344CB8AC3E}">
        <p14:creationId xmlns:p14="http://schemas.microsoft.com/office/powerpoint/2010/main" val="3311815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8D1AAA-FA83-4E8F-A24E-42BBF9864A8D}"/>
              </a:ext>
            </a:extLst>
          </p:cNvPr>
          <p:cNvPicPr>
            <a:picLocks noChangeAspect="1"/>
          </p:cNvPicPr>
          <p:nvPr/>
        </p:nvPicPr>
        <p:blipFill>
          <a:blip r:embed="rId2"/>
          <a:stretch>
            <a:fillRect/>
          </a:stretch>
        </p:blipFill>
        <p:spPr>
          <a:xfrm>
            <a:off x="71868" y="529338"/>
            <a:ext cx="12048264" cy="5799323"/>
          </a:xfrm>
          <a:prstGeom prst="rect">
            <a:avLst/>
          </a:prstGeom>
        </p:spPr>
      </p:pic>
    </p:spTree>
    <p:extLst>
      <p:ext uri="{BB962C8B-B14F-4D97-AF65-F5344CB8AC3E}">
        <p14:creationId xmlns:p14="http://schemas.microsoft.com/office/powerpoint/2010/main" val="238365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2A2675-D607-4ABE-94E0-E8A558D31888}"/>
              </a:ext>
            </a:extLst>
          </p:cNvPr>
          <p:cNvPicPr>
            <a:picLocks noChangeAspect="1"/>
          </p:cNvPicPr>
          <p:nvPr/>
        </p:nvPicPr>
        <p:blipFill>
          <a:blip r:embed="rId2"/>
          <a:stretch>
            <a:fillRect/>
          </a:stretch>
        </p:blipFill>
        <p:spPr>
          <a:xfrm>
            <a:off x="609124" y="2156349"/>
            <a:ext cx="10973751" cy="2545301"/>
          </a:xfrm>
          <a:prstGeom prst="rect">
            <a:avLst/>
          </a:prstGeom>
        </p:spPr>
      </p:pic>
    </p:spTree>
    <p:extLst>
      <p:ext uri="{BB962C8B-B14F-4D97-AF65-F5344CB8AC3E}">
        <p14:creationId xmlns:p14="http://schemas.microsoft.com/office/powerpoint/2010/main" val="2051208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C9C5291-5725-4C5E-A986-CB720D904352}"/>
              </a:ext>
            </a:extLst>
          </p:cNvPr>
          <p:cNvPicPr>
            <a:picLocks noChangeAspect="1"/>
          </p:cNvPicPr>
          <p:nvPr/>
        </p:nvPicPr>
        <p:blipFill>
          <a:blip r:embed="rId2"/>
          <a:stretch>
            <a:fillRect/>
          </a:stretch>
        </p:blipFill>
        <p:spPr>
          <a:xfrm>
            <a:off x="2497714" y="431346"/>
            <a:ext cx="9228571" cy="6333333"/>
          </a:xfrm>
          <a:prstGeom prst="rect">
            <a:avLst/>
          </a:prstGeom>
        </p:spPr>
      </p:pic>
      <p:sp>
        <p:nvSpPr>
          <p:cNvPr id="3" name="TextBox 2">
            <a:extLst>
              <a:ext uri="{FF2B5EF4-FFF2-40B4-BE49-F238E27FC236}">
                <a16:creationId xmlns:a16="http://schemas.microsoft.com/office/drawing/2014/main" id="{B81B6C79-4A94-4475-96CF-D62B91A3D1F8}"/>
              </a:ext>
            </a:extLst>
          </p:cNvPr>
          <p:cNvSpPr txBox="1"/>
          <p:nvPr/>
        </p:nvSpPr>
        <p:spPr>
          <a:xfrm>
            <a:off x="3026894" y="3136348"/>
            <a:ext cx="2472266" cy="923330"/>
          </a:xfrm>
          <a:prstGeom prst="rect">
            <a:avLst/>
          </a:prstGeom>
          <a:noFill/>
        </p:spPr>
        <p:txBody>
          <a:bodyPr wrap="square" rtlCol="0">
            <a:spAutoFit/>
          </a:bodyPr>
          <a:lstStyle/>
          <a:p>
            <a:r>
              <a:rPr lang="en-US" dirty="0"/>
              <a:t>Weights= out of bag which is unique to random forest.</a:t>
            </a:r>
          </a:p>
        </p:txBody>
      </p:sp>
      <p:cxnSp>
        <p:nvCxnSpPr>
          <p:cNvPr id="5" name="Straight Arrow Connector 4">
            <a:extLst>
              <a:ext uri="{FF2B5EF4-FFF2-40B4-BE49-F238E27FC236}">
                <a16:creationId xmlns:a16="http://schemas.microsoft.com/office/drawing/2014/main" id="{9724BF7D-2176-4BA3-9A0A-0DE8FE9B4A33}"/>
              </a:ext>
            </a:extLst>
          </p:cNvPr>
          <p:cNvCxnSpPr>
            <a:cxnSpLocks/>
          </p:cNvCxnSpPr>
          <p:nvPr/>
        </p:nvCxnSpPr>
        <p:spPr>
          <a:xfrm>
            <a:off x="4842933" y="3770489"/>
            <a:ext cx="2156178" cy="17159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EEB6B4EE-C8C7-4D28-9897-790E196613D6}"/>
              </a:ext>
            </a:extLst>
          </p:cNvPr>
          <p:cNvPicPr>
            <a:picLocks noChangeAspect="1"/>
          </p:cNvPicPr>
          <p:nvPr/>
        </p:nvPicPr>
        <p:blipFill>
          <a:blip r:embed="rId3"/>
          <a:stretch>
            <a:fillRect/>
          </a:stretch>
        </p:blipFill>
        <p:spPr>
          <a:xfrm>
            <a:off x="810249" y="443284"/>
            <a:ext cx="1495238" cy="5971429"/>
          </a:xfrm>
          <a:prstGeom prst="rect">
            <a:avLst/>
          </a:prstGeom>
        </p:spPr>
      </p:pic>
    </p:spTree>
    <p:extLst>
      <p:ext uri="{BB962C8B-B14F-4D97-AF65-F5344CB8AC3E}">
        <p14:creationId xmlns:p14="http://schemas.microsoft.com/office/powerpoint/2010/main" val="89684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54F4B9-3629-4372-8330-F6CD8B0F05B0}"/>
              </a:ext>
            </a:extLst>
          </p:cNvPr>
          <p:cNvSpPr txBox="1"/>
          <p:nvPr/>
        </p:nvSpPr>
        <p:spPr>
          <a:xfrm>
            <a:off x="698439" y="2396189"/>
            <a:ext cx="10601739" cy="584775"/>
          </a:xfrm>
          <a:prstGeom prst="rect">
            <a:avLst/>
          </a:prstGeom>
          <a:noFill/>
        </p:spPr>
        <p:txBody>
          <a:bodyPr wrap="square" rtlCol="0">
            <a:spAutoFit/>
          </a:bodyPr>
          <a:lstStyle/>
          <a:p>
            <a:pPr algn="ctr"/>
            <a:r>
              <a:rPr lang="en-US" sz="3200" dirty="0"/>
              <a:t>Homework Comcast Text Questions </a:t>
            </a:r>
          </a:p>
        </p:txBody>
      </p:sp>
    </p:spTree>
    <p:extLst>
      <p:ext uri="{BB962C8B-B14F-4D97-AF65-F5344CB8AC3E}">
        <p14:creationId xmlns:p14="http://schemas.microsoft.com/office/powerpoint/2010/main" val="2476403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4F90C4-0D19-4069-98CB-FE0969473062}"/>
              </a:ext>
            </a:extLst>
          </p:cNvPr>
          <p:cNvPicPr>
            <a:picLocks noChangeAspect="1"/>
          </p:cNvPicPr>
          <p:nvPr/>
        </p:nvPicPr>
        <p:blipFill>
          <a:blip r:embed="rId2"/>
          <a:stretch>
            <a:fillRect/>
          </a:stretch>
        </p:blipFill>
        <p:spPr>
          <a:xfrm>
            <a:off x="1311505" y="0"/>
            <a:ext cx="9568990" cy="6858000"/>
          </a:xfrm>
          <a:prstGeom prst="rect">
            <a:avLst/>
          </a:prstGeom>
        </p:spPr>
      </p:pic>
    </p:spTree>
    <p:extLst>
      <p:ext uri="{BB962C8B-B14F-4D97-AF65-F5344CB8AC3E}">
        <p14:creationId xmlns:p14="http://schemas.microsoft.com/office/powerpoint/2010/main" val="26925726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DD93A1-B56A-46B5-B2D5-980F5A533EA0}"/>
              </a:ext>
            </a:extLst>
          </p:cNvPr>
          <p:cNvPicPr>
            <a:picLocks noChangeAspect="1"/>
          </p:cNvPicPr>
          <p:nvPr/>
        </p:nvPicPr>
        <p:blipFill>
          <a:blip r:embed="rId2"/>
          <a:stretch>
            <a:fillRect/>
          </a:stretch>
        </p:blipFill>
        <p:spPr>
          <a:xfrm>
            <a:off x="1120877" y="98602"/>
            <a:ext cx="10097542" cy="6759398"/>
          </a:xfrm>
          <a:prstGeom prst="rect">
            <a:avLst/>
          </a:prstGeom>
        </p:spPr>
      </p:pic>
    </p:spTree>
    <p:extLst>
      <p:ext uri="{BB962C8B-B14F-4D97-AF65-F5344CB8AC3E}">
        <p14:creationId xmlns:p14="http://schemas.microsoft.com/office/powerpoint/2010/main" val="34092252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31CADE-A580-49BA-8537-ADAC77444F9F}"/>
              </a:ext>
            </a:extLst>
          </p:cNvPr>
          <p:cNvPicPr>
            <a:picLocks noChangeAspect="1"/>
          </p:cNvPicPr>
          <p:nvPr/>
        </p:nvPicPr>
        <p:blipFill>
          <a:blip r:embed="rId2"/>
          <a:stretch>
            <a:fillRect/>
          </a:stretch>
        </p:blipFill>
        <p:spPr>
          <a:xfrm>
            <a:off x="240480" y="-187769"/>
            <a:ext cx="10850306" cy="7233537"/>
          </a:xfrm>
          <a:prstGeom prst="rect">
            <a:avLst/>
          </a:prstGeom>
        </p:spPr>
      </p:pic>
    </p:spTree>
    <p:extLst>
      <p:ext uri="{BB962C8B-B14F-4D97-AF65-F5344CB8AC3E}">
        <p14:creationId xmlns:p14="http://schemas.microsoft.com/office/powerpoint/2010/main" val="1864588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987A44-740E-4D96-97A4-7E69A82A1165}"/>
              </a:ext>
            </a:extLst>
          </p:cNvPr>
          <p:cNvSpPr txBox="1"/>
          <p:nvPr/>
        </p:nvSpPr>
        <p:spPr>
          <a:xfrm>
            <a:off x="816078" y="1849921"/>
            <a:ext cx="10751391" cy="1384995"/>
          </a:xfrm>
          <a:prstGeom prst="rect">
            <a:avLst/>
          </a:prstGeom>
          <a:noFill/>
        </p:spPr>
        <p:txBody>
          <a:bodyPr wrap="square" rtlCol="0">
            <a:spAutoFit/>
          </a:bodyPr>
          <a:lstStyle/>
          <a:p>
            <a:r>
              <a:rPr lang="en-US" sz="2800" dirty="0"/>
              <a:t>Project Assignment and all Homework Due by 8:00 PM Sunday, May 24</a:t>
            </a:r>
            <a:r>
              <a:rPr lang="en-US" sz="2800" baseline="30000" dirty="0"/>
              <a:t>th</a:t>
            </a:r>
            <a:r>
              <a:rPr lang="en-US" sz="2800" dirty="0"/>
              <a:t>.</a:t>
            </a:r>
          </a:p>
          <a:p>
            <a:endParaRPr lang="en-US" sz="2800" dirty="0"/>
          </a:p>
          <a:p>
            <a:r>
              <a:rPr lang="en-US" sz="2800" dirty="0"/>
              <a:t>Note: Use the Project Files Provided in Week 5.</a:t>
            </a:r>
          </a:p>
        </p:txBody>
      </p:sp>
      <p:sp>
        <p:nvSpPr>
          <p:cNvPr id="3" name="TextBox 2">
            <a:extLst>
              <a:ext uri="{FF2B5EF4-FFF2-40B4-BE49-F238E27FC236}">
                <a16:creationId xmlns:a16="http://schemas.microsoft.com/office/drawing/2014/main" id="{4D8128C0-D15E-4BED-ADEC-DEAFCC19CF05}"/>
              </a:ext>
            </a:extLst>
          </p:cNvPr>
          <p:cNvSpPr txBox="1"/>
          <p:nvPr/>
        </p:nvSpPr>
        <p:spPr>
          <a:xfrm>
            <a:off x="1535289" y="237067"/>
            <a:ext cx="8455378" cy="646331"/>
          </a:xfrm>
          <a:prstGeom prst="rect">
            <a:avLst/>
          </a:prstGeom>
          <a:noFill/>
        </p:spPr>
        <p:txBody>
          <a:bodyPr wrap="square" rtlCol="0">
            <a:spAutoFit/>
          </a:bodyPr>
          <a:lstStyle/>
          <a:p>
            <a:pPr algn="ctr"/>
            <a:r>
              <a:rPr lang="en-US" sz="3600" dirty="0"/>
              <a:t>Important Reminder</a:t>
            </a:r>
          </a:p>
        </p:txBody>
      </p:sp>
    </p:spTree>
    <p:extLst>
      <p:ext uri="{BB962C8B-B14F-4D97-AF65-F5344CB8AC3E}">
        <p14:creationId xmlns:p14="http://schemas.microsoft.com/office/powerpoint/2010/main" val="7870981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F6E24C-6CE8-4504-AA36-8843D6885FCE}"/>
              </a:ext>
            </a:extLst>
          </p:cNvPr>
          <p:cNvPicPr>
            <a:picLocks noChangeAspect="1"/>
          </p:cNvPicPr>
          <p:nvPr/>
        </p:nvPicPr>
        <p:blipFill>
          <a:blip r:embed="rId2"/>
          <a:stretch>
            <a:fillRect/>
          </a:stretch>
        </p:blipFill>
        <p:spPr>
          <a:xfrm>
            <a:off x="8566622" y="-12290"/>
            <a:ext cx="2733995" cy="6858000"/>
          </a:xfrm>
          <a:prstGeom prst="rect">
            <a:avLst/>
          </a:prstGeom>
        </p:spPr>
      </p:pic>
      <p:sp>
        <p:nvSpPr>
          <p:cNvPr id="5" name="TextBox 4">
            <a:extLst>
              <a:ext uri="{FF2B5EF4-FFF2-40B4-BE49-F238E27FC236}">
                <a16:creationId xmlns:a16="http://schemas.microsoft.com/office/drawing/2014/main" id="{62A987E6-44A0-442B-BC5C-D3F09AFA0F34}"/>
              </a:ext>
            </a:extLst>
          </p:cNvPr>
          <p:cNvSpPr txBox="1"/>
          <p:nvPr/>
        </p:nvSpPr>
        <p:spPr>
          <a:xfrm>
            <a:off x="117987" y="599768"/>
            <a:ext cx="1406013" cy="646331"/>
          </a:xfrm>
          <a:prstGeom prst="rect">
            <a:avLst/>
          </a:prstGeom>
          <a:noFill/>
        </p:spPr>
        <p:txBody>
          <a:bodyPr wrap="square" rtlCol="0">
            <a:spAutoFit/>
          </a:bodyPr>
          <a:lstStyle/>
          <a:p>
            <a:r>
              <a:rPr lang="en-US" dirty="0"/>
              <a:t>Weight By Correlation</a:t>
            </a:r>
          </a:p>
        </p:txBody>
      </p:sp>
      <p:sp>
        <p:nvSpPr>
          <p:cNvPr id="6" name="TextBox 5">
            <a:extLst>
              <a:ext uri="{FF2B5EF4-FFF2-40B4-BE49-F238E27FC236}">
                <a16:creationId xmlns:a16="http://schemas.microsoft.com/office/drawing/2014/main" id="{2F5C0371-F6F6-4A4C-8E34-0CECEA63D7D4}"/>
              </a:ext>
            </a:extLst>
          </p:cNvPr>
          <p:cNvSpPr txBox="1"/>
          <p:nvPr/>
        </p:nvSpPr>
        <p:spPr>
          <a:xfrm>
            <a:off x="6936658" y="437536"/>
            <a:ext cx="1406013" cy="1200329"/>
          </a:xfrm>
          <a:prstGeom prst="rect">
            <a:avLst/>
          </a:prstGeom>
          <a:noFill/>
        </p:spPr>
        <p:txBody>
          <a:bodyPr wrap="square" rtlCol="0">
            <a:spAutoFit/>
          </a:bodyPr>
          <a:lstStyle/>
          <a:p>
            <a:r>
              <a:rPr lang="en-US" dirty="0"/>
              <a:t>Weight By Gradient Boosted Trees</a:t>
            </a:r>
          </a:p>
        </p:txBody>
      </p:sp>
      <p:pic>
        <p:nvPicPr>
          <p:cNvPr id="7" name="Picture 6">
            <a:extLst>
              <a:ext uri="{FF2B5EF4-FFF2-40B4-BE49-F238E27FC236}">
                <a16:creationId xmlns:a16="http://schemas.microsoft.com/office/drawing/2014/main" id="{48212F31-98F3-4337-8D18-54F1594E38A9}"/>
              </a:ext>
            </a:extLst>
          </p:cNvPr>
          <p:cNvPicPr>
            <a:picLocks noChangeAspect="1"/>
          </p:cNvPicPr>
          <p:nvPr/>
        </p:nvPicPr>
        <p:blipFill>
          <a:blip r:embed="rId3"/>
          <a:stretch>
            <a:fillRect/>
          </a:stretch>
        </p:blipFill>
        <p:spPr>
          <a:xfrm>
            <a:off x="1609027" y="127201"/>
            <a:ext cx="3897038" cy="6715032"/>
          </a:xfrm>
          <a:prstGeom prst="rect">
            <a:avLst/>
          </a:prstGeom>
        </p:spPr>
      </p:pic>
    </p:spTree>
    <p:extLst>
      <p:ext uri="{BB962C8B-B14F-4D97-AF65-F5344CB8AC3E}">
        <p14:creationId xmlns:p14="http://schemas.microsoft.com/office/powerpoint/2010/main" val="2842459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FE44F1-7EE9-4FEF-AC83-656187B89CFB}"/>
              </a:ext>
            </a:extLst>
          </p:cNvPr>
          <p:cNvPicPr>
            <a:picLocks noChangeAspect="1"/>
          </p:cNvPicPr>
          <p:nvPr/>
        </p:nvPicPr>
        <p:blipFill>
          <a:blip r:embed="rId2"/>
          <a:stretch>
            <a:fillRect/>
          </a:stretch>
        </p:blipFill>
        <p:spPr>
          <a:xfrm>
            <a:off x="1095901" y="245808"/>
            <a:ext cx="10000198" cy="6145160"/>
          </a:xfrm>
          <a:prstGeom prst="rect">
            <a:avLst/>
          </a:prstGeom>
        </p:spPr>
      </p:pic>
    </p:spTree>
    <p:extLst>
      <p:ext uri="{BB962C8B-B14F-4D97-AF65-F5344CB8AC3E}">
        <p14:creationId xmlns:p14="http://schemas.microsoft.com/office/powerpoint/2010/main" val="32735120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E09093-BD3B-4526-B005-D16BBB06445B}"/>
              </a:ext>
            </a:extLst>
          </p:cNvPr>
          <p:cNvPicPr>
            <a:picLocks noChangeAspect="1"/>
          </p:cNvPicPr>
          <p:nvPr/>
        </p:nvPicPr>
        <p:blipFill>
          <a:blip r:embed="rId2"/>
          <a:stretch>
            <a:fillRect/>
          </a:stretch>
        </p:blipFill>
        <p:spPr>
          <a:xfrm>
            <a:off x="414797" y="2404021"/>
            <a:ext cx="11362405" cy="2049958"/>
          </a:xfrm>
          <a:prstGeom prst="rect">
            <a:avLst/>
          </a:prstGeom>
        </p:spPr>
      </p:pic>
    </p:spTree>
    <p:extLst>
      <p:ext uri="{BB962C8B-B14F-4D97-AF65-F5344CB8AC3E}">
        <p14:creationId xmlns:p14="http://schemas.microsoft.com/office/powerpoint/2010/main" val="2091425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0429A3-320D-43D1-8D22-CC8C22B857E7}"/>
              </a:ext>
            </a:extLst>
          </p:cNvPr>
          <p:cNvPicPr>
            <a:picLocks noChangeAspect="1"/>
          </p:cNvPicPr>
          <p:nvPr/>
        </p:nvPicPr>
        <p:blipFill>
          <a:blip r:embed="rId2"/>
          <a:stretch>
            <a:fillRect/>
          </a:stretch>
        </p:blipFill>
        <p:spPr>
          <a:xfrm>
            <a:off x="56626" y="209271"/>
            <a:ext cx="12078747" cy="6439458"/>
          </a:xfrm>
          <a:prstGeom prst="rect">
            <a:avLst/>
          </a:prstGeom>
        </p:spPr>
      </p:pic>
    </p:spTree>
    <p:extLst>
      <p:ext uri="{BB962C8B-B14F-4D97-AF65-F5344CB8AC3E}">
        <p14:creationId xmlns:p14="http://schemas.microsoft.com/office/powerpoint/2010/main" val="14983801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508FBD-FBC9-4B5C-809F-6DFC321D6CED}"/>
              </a:ext>
            </a:extLst>
          </p:cNvPr>
          <p:cNvSpPr txBox="1"/>
          <p:nvPr/>
        </p:nvSpPr>
        <p:spPr>
          <a:xfrm>
            <a:off x="2032001" y="1581804"/>
            <a:ext cx="7547428" cy="1754326"/>
          </a:xfrm>
          <a:prstGeom prst="rect">
            <a:avLst/>
          </a:prstGeom>
          <a:noFill/>
        </p:spPr>
        <p:txBody>
          <a:bodyPr wrap="square" rtlCol="0">
            <a:spAutoFit/>
          </a:bodyPr>
          <a:lstStyle/>
          <a:p>
            <a:pPr algn="ctr"/>
            <a:r>
              <a:rPr lang="en-US" sz="5400" dirty="0"/>
              <a:t>Question 2: Returning to Text Mining</a:t>
            </a:r>
          </a:p>
        </p:txBody>
      </p:sp>
      <p:sp>
        <p:nvSpPr>
          <p:cNvPr id="3" name="TextBox 2">
            <a:extLst>
              <a:ext uri="{FF2B5EF4-FFF2-40B4-BE49-F238E27FC236}">
                <a16:creationId xmlns:a16="http://schemas.microsoft.com/office/drawing/2014/main" id="{6AB4DE6E-97A2-4EDB-B8A5-6390D76D688B}"/>
              </a:ext>
            </a:extLst>
          </p:cNvPr>
          <p:cNvSpPr txBox="1"/>
          <p:nvPr/>
        </p:nvSpPr>
        <p:spPr>
          <a:xfrm>
            <a:off x="2607733" y="3747911"/>
            <a:ext cx="6971696" cy="523220"/>
          </a:xfrm>
          <a:prstGeom prst="rect">
            <a:avLst/>
          </a:prstGeom>
          <a:noFill/>
        </p:spPr>
        <p:txBody>
          <a:bodyPr wrap="square" rtlCol="0">
            <a:spAutoFit/>
          </a:bodyPr>
          <a:lstStyle/>
          <a:p>
            <a:pPr algn="ctr"/>
            <a:r>
              <a:rPr lang="en-US" sz="2800" dirty="0"/>
              <a:t>Your Discussion Board was Spot On!</a:t>
            </a:r>
          </a:p>
        </p:txBody>
      </p:sp>
    </p:spTree>
    <p:extLst>
      <p:ext uri="{BB962C8B-B14F-4D97-AF65-F5344CB8AC3E}">
        <p14:creationId xmlns:p14="http://schemas.microsoft.com/office/powerpoint/2010/main" val="1801262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5D0A9D-A50A-4B68-A35C-A5CFF3B96DFA}"/>
              </a:ext>
            </a:extLst>
          </p:cNvPr>
          <p:cNvPicPr>
            <a:picLocks noChangeAspect="1"/>
          </p:cNvPicPr>
          <p:nvPr/>
        </p:nvPicPr>
        <p:blipFill>
          <a:blip r:embed="rId2"/>
          <a:stretch>
            <a:fillRect/>
          </a:stretch>
        </p:blipFill>
        <p:spPr>
          <a:xfrm>
            <a:off x="2064845" y="42862"/>
            <a:ext cx="10277475" cy="6772275"/>
          </a:xfrm>
          <a:prstGeom prst="rect">
            <a:avLst/>
          </a:prstGeom>
        </p:spPr>
      </p:pic>
      <p:sp>
        <p:nvSpPr>
          <p:cNvPr id="4" name="TextBox 3">
            <a:extLst>
              <a:ext uri="{FF2B5EF4-FFF2-40B4-BE49-F238E27FC236}">
                <a16:creationId xmlns:a16="http://schemas.microsoft.com/office/drawing/2014/main" id="{7A4C57BC-F937-4AAC-AE68-7C9BD1CAD8C2}"/>
              </a:ext>
            </a:extLst>
          </p:cNvPr>
          <p:cNvSpPr txBox="1"/>
          <p:nvPr/>
        </p:nvSpPr>
        <p:spPr>
          <a:xfrm>
            <a:off x="0" y="-50320"/>
            <a:ext cx="5774028" cy="2031325"/>
          </a:xfrm>
          <a:prstGeom prst="rect">
            <a:avLst/>
          </a:prstGeom>
          <a:noFill/>
        </p:spPr>
        <p:txBody>
          <a:bodyPr wrap="square" rtlCol="0">
            <a:spAutoFit/>
          </a:bodyPr>
          <a:lstStyle/>
          <a:p>
            <a:r>
              <a:rPr lang="en-US" dirty="0"/>
              <a:t>Minitab Graph:</a:t>
            </a:r>
          </a:p>
          <a:p>
            <a:r>
              <a:rPr lang="en-US" dirty="0"/>
              <a:t>Number of Complaint</a:t>
            </a:r>
          </a:p>
          <a:p>
            <a:r>
              <a:rPr lang="en-US" dirty="0"/>
              <a:t> Records Posted</a:t>
            </a:r>
          </a:p>
          <a:p>
            <a:r>
              <a:rPr lang="en-US" dirty="0"/>
              <a:t> Per Day in </a:t>
            </a:r>
          </a:p>
          <a:p>
            <a:r>
              <a:rPr lang="en-US" dirty="0"/>
              <a:t>Comcast </a:t>
            </a:r>
          </a:p>
          <a:p>
            <a:r>
              <a:rPr lang="en-US" dirty="0"/>
              <a:t>Dataset Grew </a:t>
            </a:r>
          </a:p>
          <a:p>
            <a:r>
              <a:rPr lang="en-US" dirty="0"/>
              <a:t>Throughout 2015</a:t>
            </a:r>
          </a:p>
        </p:txBody>
      </p:sp>
      <p:sp>
        <p:nvSpPr>
          <p:cNvPr id="6" name="TextBox 5">
            <a:extLst>
              <a:ext uri="{FF2B5EF4-FFF2-40B4-BE49-F238E27FC236}">
                <a16:creationId xmlns:a16="http://schemas.microsoft.com/office/drawing/2014/main" id="{F18C4928-C419-4D15-B5FC-A41408686D4A}"/>
              </a:ext>
            </a:extLst>
          </p:cNvPr>
          <p:cNvSpPr txBox="1"/>
          <p:nvPr/>
        </p:nvSpPr>
        <p:spPr>
          <a:xfrm>
            <a:off x="3760631" y="1068946"/>
            <a:ext cx="3558864" cy="1477328"/>
          </a:xfrm>
          <a:prstGeom prst="rect">
            <a:avLst/>
          </a:prstGeom>
          <a:noFill/>
        </p:spPr>
        <p:txBody>
          <a:bodyPr wrap="square" rtlCol="0">
            <a:spAutoFit/>
          </a:bodyPr>
          <a:lstStyle/>
          <a:p>
            <a:r>
              <a:rPr lang="en-US" dirty="0"/>
              <a:t>The KPI Shows a Period of Difficulty for the Company.</a:t>
            </a:r>
          </a:p>
          <a:p>
            <a:endParaRPr lang="en-US" dirty="0"/>
          </a:p>
          <a:p>
            <a:r>
              <a:rPr lang="en-US" i="1" dirty="0"/>
              <a:t>Question arises “How do we solve this problem?”</a:t>
            </a:r>
          </a:p>
        </p:txBody>
      </p:sp>
      <p:cxnSp>
        <p:nvCxnSpPr>
          <p:cNvPr id="8" name="Straight Arrow Connector 7">
            <a:extLst>
              <a:ext uri="{FF2B5EF4-FFF2-40B4-BE49-F238E27FC236}">
                <a16:creationId xmlns:a16="http://schemas.microsoft.com/office/drawing/2014/main" id="{02F47985-DF41-4633-B49B-B45699F3BD4C}"/>
              </a:ext>
            </a:extLst>
          </p:cNvPr>
          <p:cNvCxnSpPr/>
          <p:nvPr/>
        </p:nvCxnSpPr>
        <p:spPr>
          <a:xfrm>
            <a:off x="6645499" y="1438278"/>
            <a:ext cx="558083" cy="519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12048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E7E344-993D-4FAD-9695-DDC7080BA585}"/>
              </a:ext>
            </a:extLst>
          </p:cNvPr>
          <p:cNvPicPr>
            <a:picLocks noChangeAspect="1"/>
          </p:cNvPicPr>
          <p:nvPr/>
        </p:nvPicPr>
        <p:blipFill>
          <a:blip r:embed="rId2"/>
          <a:stretch>
            <a:fillRect/>
          </a:stretch>
        </p:blipFill>
        <p:spPr>
          <a:xfrm>
            <a:off x="3173486" y="2172763"/>
            <a:ext cx="3173967" cy="2505764"/>
          </a:xfrm>
          <a:prstGeom prst="rect">
            <a:avLst/>
          </a:prstGeom>
        </p:spPr>
      </p:pic>
      <p:sp>
        <p:nvSpPr>
          <p:cNvPr id="3" name="TextBox 2">
            <a:extLst>
              <a:ext uri="{FF2B5EF4-FFF2-40B4-BE49-F238E27FC236}">
                <a16:creationId xmlns:a16="http://schemas.microsoft.com/office/drawing/2014/main" id="{B6DD09A6-4D18-408A-B98D-00FB00CDF5CF}"/>
              </a:ext>
            </a:extLst>
          </p:cNvPr>
          <p:cNvSpPr txBox="1"/>
          <p:nvPr/>
        </p:nvSpPr>
        <p:spPr>
          <a:xfrm>
            <a:off x="54592" y="2765094"/>
            <a:ext cx="2715904" cy="584775"/>
          </a:xfrm>
          <a:prstGeom prst="rect">
            <a:avLst/>
          </a:prstGeom>
          <a:noFill/>
        </p:spPr>
        <p:txBody>
          <a:bodyPr wrap="square" rtlCol="0">
            <a:spAutoFit/>
          </a:bodyPr>
          <a:lstStyle/>
          <a:p>
            <a:r>
              <a:rPr lang="en-US" sz="3200" dirty="0"/>
              <a:t>Phenomenon</a:t>
            </a:r>
          </a:p>
        </p:txBody>
      </p:sp>
      <p:cxnSp>
        <p:nvCxnSpPr>
          <p:cNvPr id="5" name="Straight Arrow Connector 4">
            <a:extLst>
              <a:ext uri="{FF2B5EF4-FFF2-40B4-BE49-F238E27FC236}">
                <a16:creationId xmlns:a16="http://schemas.microsoft.com/office/drawing/2014/main" id="{CFAEF51E-5231-48D6-8CA3-1E7B671DDDFD}"/>
              </a:ext>
            </a:extLst>
          </p:cNvPr>
          <p:cNvCxnSpPr/>
          <p:nvPr/>
        </p:nvCxnSpPr>
        <p:spPr>
          <a:xfrm flipV="1">
            <a:off x="2442250" y="2550854"/>
            <a:ext cx="1583140" cy="4152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61B9B2FA-8EAC-4F51-8DDA-84834CBC01E2}"/>
              </a:ext>
            </a:extLst>
          </p:cNvPr>
          <p:cNvCxnSpPr>
            <a:cxnSpLocks/>
          </p:cNvCxnSpPr>
          <p:nvPr/>
        </p:nvCxnSpPr>
        <p:spPr>
          <a:xfrm>
            <a:off x="2353945" y="3188817"/>
            <a:ext cx="931530" cy="2545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DEA8B12-B3E9-4601-8B7A-4AF0ABFDBBD8}"/>
              </a:ext>
            </a:extLst>
          </p:cNvPr>
          <p:cNvCxnSpPr>
            <a:cxnSpLocks/>
          </p:cNvCxnSpPr>
          <p:nvPr/>
        </p:nvCxnSpPr>
        <p:spPr>
          <a:xfrm>
            <a:off x="1887931" y="3425645"/>
            <a:ext cx="2164919" cy="10656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C5D0A281-3D43-402D-8AE3-2DC4ABD98301}"/>
              </a:ext>
            </a:extLst>
          </p:cNvPr>
          <p:cNvPicPr>
            <a:picLocks noChangeAspect="1"/>
          </p:cNvPicPr>
          <p:nvPr/>
        </p:nvPicPr>
        <p:blipFill>
          <a:blip r:embed="rId3"/>
          <a:stretch>
            <a:fillRect/>
          </a:stretch>
        </p:blipFill>
        <p:spPr>
          <a:xfrm>
            <a:off x="4239832" y="5288107"/>
            <a:ext cx="1279570" cy="1569893"/>
          </a:xfrm>
          <a:prstGeom prst="rect">
            <a:avLst/>
          </a:prstGeom>
        </p:spPr>
      </p:pic>
      <p:sp>
        <p:nvSpPr>
          <p:cNvPr id="14" name="TextBox 13">
            <a:extLst>
              <a:ext uri="{FF2B5EF4-FFF2-40B4-BE49-F238E27FC236}">
                <a16:creationId xmlns:a16="http://schemas.microsoft.com/office/drawing/2014/main" id="{C3864A67-DA7C-4CF7-8873-748FA6E0DA04}"/>
              </a:ext>
            </a:extLst>
          </p:cNvPr>
          <p:cNvSpPr txBox="1"/>
          <p:nvPr/>
        </p:nvSpPr>
        <p:spPr>
          <a:xfrm>
            <a:off x="5519402" y="5717487"/>
            <a:ext cx="3245538" cy="923330"/>
          </a:xfrm>
          <a:prstGeom prst="rect">
            <a:avLst/>
          </a:prstGeom>
          <a:noFill/>
        </p:spPr>
        <p:txBody>
          <a:bodyPr wrap="square" rtlCol="0">
            <a:spAutoFit/>
          </a:bodyPr>
          <a:lstStyle/>
          <a:p>
            <a:r>
              <a:rPr lang="en-US" dirty="0"/>
              <a:t>Bucket of Words</a:t>
            </a:r>
          </a:p>
          <a:p>
            <a:r>
              <a:rPr lang="en-US" dirty="0"/>
              <a:t>Unique Probability Distribution for Each Witness</a:t>
            </a:r>
          </a:p>
        </p:txBody>
      </p:sp>
      <p:sp>
        <p:nvSpPr>
          <p:cNvPr id="15" name="Arrow: Up-Down 14">
            <a:extLst>
              <a:ext uri="{FF2B5EF4-FFF2-40B4-BE49-F238E27FC236}">
                <a16:creationId xmlns:a16="http://schemas.microsoft.com/office/drawing/2014/main" id="{071B3D6C-D517-48CB-A081-0D537844EDFA}"/>
              </a:ext>
            </a:extLst>
          </p:cNvPr>
          <p:cNvSpPr/>
          <p:nvPr/>
        </p:nvSpPr>
        <p:spPr>
          <a:xfrm>
            <a:off x="4847042" y="4756670"/>
            <a:ext cx="354842" cy="676310"/>
          </a:xfrm>
          <a:prstGeom prst="up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2BEF22E-72C1-467D-82F2-561407BA13CA}"/>
              </a:ext>
            </a:extLst>
          </p:cNvPr>
          <p:cNvSpPr txBox="1"/>
          <p:nvPr/>
        </p:nvSpPr>
        <p:spPr>
          <a:xfrm>
            <a:off x="6347453" y="2388206"/>
            <a:ext cx="4191000"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t>Rude treatment on the phone</a:t>
            </a:r>
          </a:p>
          <a:p>
            <a:pPr marL="285750" indent="-285750">
              <a:buFont typeface="Arial" panose="020B0604020202020204" pitchFamily="34" charset="0"/>
              <a:buChar char="•"/>
            </a:pPr>
            <a:r>
              <a:rPr lang="en-US" sz="1400" dirty="0"/>
              <a:t>Waiting too long on phone</a:t>
            </a:r>
          </a:p>
          <a:p>
            <a:pPr marL="285750" indent="-285750">
              <a:buFont typeface="Arial" panose="020B0604020202020204" pitchFamily="34" charset="0"/>
              <a:buChar char="•"/>
            </a:pPr>
            <a:r>
              <a:rPr lang="en-US" sz="1400" dirty="0"/>
              <a:t>Rescheduling service appointments</a:t>
            </a:r>
          </a:p>
          <a:p>
            <a:pPr marL="285750" indent="-285750">
              <a:buFont typeface="Arial" panose="020B0604020202020204" pitchFamily="34" charset="0"/>
              <a:buChar char="•"/>
            </a:pPr>
            <a:r>
              <a:rPr lang="en-US" sz="1400" dirty="0"/>
              <a:t>Product does not work at installation</a:t>
            </a:r>
          </a:p>
          <a:p>
            <a:pPr marL="285750" indent="-285750">
              <a:buFont typeface="Arial" panose="020B0604020202020204" pitchFamily="34" charset="0"/>
              <a:buChar char="•"/>
            </a:pPr>
            <a:r>
              <a:rPr lang="en-US" sz="1400" dirty="0"/>
              <a:t>Ineffective service technicians</a:t>
            </a:r>
          </a:p>
          <a:p>
            <a:pPr marL="285750" indent="-285750">
              <a:buFont typeface="Arial" panose="020B0604020202020204" pitchFamily="34" charset="0"/>
              <a:buChar char="•"/>
            </a:pPr>
            <a:r>
              <a:rPr lang="en-US" sz="1400" dirty="0"/>
              <a:t>Overbilling</a:t>
            </a:r>
          </a:p>
          <a:p>
            <a:pPr marL="285750" indent="-285750">
              <a:buFont typeface="Arial" panose="020B0604020202020204" pitchFamily="34" charset="0"/>
              <a:buChar char="•"/>
            </a:pPr>
            <a:r>
              <a:rPr lang="en-US" sz="1400" dirty="0"/>
              <a:t>Etc.</a:t>
            </a:r>
          </a:p>
        </p:txBody>
      </p:sp>
      <p:sp>
        <p:nvSpPr>
          <p:cNvPr id="17" name="TextBox 16">
            <a:extLst>
              <a:ext uri="{FF2B5EF4-FFF2-40B4-BE49-F238E27FC236}">
                <a16:creationId xmlns:a16="http://schemas.microsoft.com/office/drawing/2014/main" id="{171F8A67-D5EC-447D-8E04-C932A4556C09}"/>
              </a:ext>
            </a:extLst>
          </p:cNvPr>
          <p:cNvSpPr txBox="1"/>
          <p:nvPr/>
        </p:nvSpPr>
        <p:spPr>
          <a:xfrm>
            <a:off x="3898851" y="1277815"/>
            <a:ext cx="2970872" cy="523220"/>
          </a:xfrm>
          <a:prstGeom prst="rect">
            <a:avLst/>
          </a:prstGeom>
          <a:noFill/>
        </p:spPr>
        <p:txBody>
          <a:bodyPr wrap="square" rtlCol="0">
            <a:spAutoFit/>
          </a:bodyPr>
          <a:lstStyle/>
          <a:p>
            <a:pPr algn="ctr"/>
            <a:r>
              <a:rPr lang="en-US" sz="2800" dirty="0"/>
              <a:t>Witnesses</a:t>
            </a:r>
          </a:p>
        </p:txBody>
      </p:sp>
      <p:sp>
        <p:nvSpPr>
          <p:cNvPr id="12" name="TextBox 11">
            <a:extLst>
              <a:ext uri="{FF2B5EF4-FFF2-40B4-BE49-F238E27FC236}">
                <a16:creationId xmlns:a16="http://schemas.microsoft.com/office/drawing/2014/main" id="{292F2256-4750-4F00-BF8F-ADCA1C0429AA}"/>
              </a:ext>
            </a:extLst>
          </p:cNvPr>
          <p:cNvSpPr txBox="1"/>
          <p:nvPr/>
        </p:nvSpPr>
        <p:spPr>
          <a:xfrm>
            <a:off x="6347453" y="1140513"/>
            <a:ext cx="2970872" cy="954107"/>
          </a:xfrm>
          <a:prstGeom prst="rect">
            <a:avLst/>
          </a:prstGeom>
          <a:noFill/>
        </p:spPr>
        <p:txBody>
          <a:bodyPr wrap="square" rtlCol="0">
            <a:spAutoFit/>
          </a:bodyPr>
          <a:lstStyle/>
          <a:p>
            <a:pPr algn="ctr"/>
            <a:r>
              <a:rPr lang="en-US" sz="2800" dirty="0"/>
              <a:t>Modal Salient Beliefs</a:t>
            </a:r>
          </a:p>
        </p:txBody>
      </p:sp>
      <p:sp>
        <p:nvSpPr>
          <p:cNvPr id="4" name="Arrow: Right 3">
            <a:extLst>
              <a:ext uri="{FF2B5EF4-FFF2-40B4-BE49-F238E27FC236}">
                <a16:creationId xmlns:a16="http://schemas.microsoft.com/office/drawing/2014/main" id="{77606B3A-E53F-421C-A7E4-F5767990C28A}"/>
              </a:ext>
            </a:extLst>
          </p:cNvPr>
          <p:cNvSpPr/>
          <p:nvPr/>
        </p:nvSpPr>
        <p:spPr>
          <a:xfrm>
            <a:off x="9598569" y="2671581"/>
            <a:ext cx="478972" cy="67828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E604AF8-F337-4B8F-8E5F-9546150A8485}"/>
              </a:ext>
            </a:extLst>
          </p:cNvPr>
          <p:cNvSpPr txBox="1"/>
          <p:nvPr/>
        </p:nvSpPr>
        <p:spPr>
          <a:xfrm>
            <a:off x="9097363" y="2145812"/>
            <a:ext cx="1960356" cy="523220"/>
          </a:xfrm>
          <a:prstGeom prst="rect">
            <a:avLst/>
          </a:prstGeom>
          <a:noFill/>
        </p:spPr>
        <p:txBody>
          <a:bodyPr wrap="square" rtlCol="0">
            <a:spAutoFit/>
          </a:bodyPr>
          <a:lstStyle/>
          <a:p>
            <a:r>
              <a:rPr lang="en-US" sz="2800" dirty="0"/>
              <a:t>Sentiment</a:t>
            </a:r>
          </a:p>
        </p:txBody>
      </p:sp>
      <p:sp>
        <p:nvSpPr>
          <p:cNvPr id="18" name="Arrow: Right 17">
            <a:extLst>
              <a:ext uri="{FF2B5EF4-FFF2-40B4-BE49-F238E27FC236}">
                <a16:creationId xmlns:a16="http://schemas.microsoft.com/office/drawing/2014/main" id="{AA87BA2C-59FA-41C6-9A5E-F8C069FEFE21}"/>
              </a:ext>
            </a:extLst>
          </p:cNvPr>
          <p:cNvSpPr/>
          <p:nvPr/>
        </p:nvSpPr>
        <p:spPr>
          <a:xfrm>
            <a:off x="11278681" y="2786450"/>
            <a:ext cx="478972" cy="67828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92E33D1-AE4C-42A4-BFE2-BFF9813C9A88}"/>
              </a:ext>
            </a:extLst>
          </p:cNvPr>
          <p:cNvSpPr txBox="1"/>
          <p:nvPr/>
        </p:nvSpPr>
        <p:spPr>
          <a:xfrm>
            <a:off x="10900160" y="2204521"/>
            <a:ext cx="1960356" cy="523220"/>
          </a:xfrm>
          <a:prstGeom prst="rect">
            <a:avLst/>
          </a:prstGeom>
          <a:noFill/>
        </p:spPr>
        <p:txBody>
          <a:bodyPr wrap="square" rtlCol="0">
            <a:spAutoFit/>
          </a:bodyPr>
          <a:lstStyle/>
          <a:p>
            <a:r>
              <a:rPr lang="en-US" sz="2800" dirty="0"/>
              <a:t>Cancel</a:t>
            </a:r>
          </a:p>
        </p:txBody>
      </p:sp>
      <p:sp>
        <p:nvSpPr>
          <p:cNvPr id="10" name="Freeform: Shape 9">
            <a:extLst>
              <a:ext uri="{FF2B5EF4-FFF2-40B4-BE49-F238E27FC236}">
                <a16:creationId xmlns:a16="http://schemas.microsoft.com/office/drawing/2014/main" id="{427D1182-CCD6-4344-A900-51D2D25EAF03}"/>
              </a:ext>
            </a:extLst>
          </p:cNvPr>
          <p:cNvSpPr/>
          <p:nvPr/>
        </p:nvSpPr>
        <p:spPr>
          <a:xfrm>
            <a:off x="7537269" y="399347"/>
            <a:ext cx="4153988" cy="1847464"/>
          </a:xfrm>
          <a:custGeom>
            <a:avLst/>
            <a:gdLst>
              <a:gd name="connsiteX0" fmla="*/ 0 w 4153988"/>
              <a:gd name="connsiteY0" fmla="*/ 724059 h 1847464"/>
              <a:gd name="connsiteX1" fmla="*/ 1580605 w 4153988"/>
              <a:gd name="connsiteY1" fmla="*/ 44790 h 1847464"/>
              <a:gd name="connsiteX2" fmla="*/ 4153988 w 4153988"/>
              <a:gd name="connsiteY2" fmla="*/ 1847464 h 1847464"/>
              <a:gd name="connsiteX3" fmla="*/ 4153988 w 4153988"/>
              <a:gd name="connsiteY3" fmla="*/ 1847464 h 1847464"/>
            </a:gdLst>
            <a:ahLst/>
            <a:cxnLst>
              <a:cxn ang="0">
                <a:pos x="connsiteX0" y="connsiteY0"/>
              </a:cxn>
              <a:cxn ang="0">
                <a:pos x="connsiteX1" y="connsiteY1"/>
              </a:cxn>
              <a:cxn ang="0">
                <a:pos x="connsiteX2" y="connsiteY2"/>
              </a:cxn>
              <a:cxn ang="0">
                <a:pos x="connsiteX3" y="connsiteY3"/>
              </a:cxn>
            </a:cxnLst>
            <a:rect l="l" t="t" r="r" b="b"/>
            <a:pathLst>
              <a:path w="4153988" h="1847464">
                <a:moveTo>
                  <a:pt x="0" y="724059"/>
                </a:moveTo>
                <a:cubicBezTo>
                  <a:pt x="444137" y="290807"/>
                  <a:pt x="888274" y="-142444"/>
                  <a:pt x="1580605" y="44790"/>
                </a:cubicBezTo>
                <a:cubicBezTo>
                  <a:pt x="2272936" y="232024"/>
                  <a:pt x="4153988" y="1847464"/>
                  <a:pt x="4153988" y="1847464"/>
                </a:cubicBezTo>
                <a:lnTo>
                  <a:pt x="4153988" y="1847464"/>
                </a:ln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04647C18-2C6C-4A3F-9240-83482B341F04}"/>
              </a:ext>
            </a:extLst>
          </p:cNvPr>
          <p:cNvSpPr/>
          <p:nvPr/>
        </p:nvSpPr>
        <p:spPr>
          <a:xfrm>
            <a:off x="9653451" y="1772552"/>
            <a:ext cx="1358538" cy="513448"/>
          </a:xfrm>
          <a:custGeom>
            <a:avLst/>
            <a:gdLst>
              <a:gd name="connsiteX0" fmla="*/ 0 w 1358538"/>
              <a:gd name="connsiteY0" fmla="*/ 317505 h 513448"/>
              <a:gd name="connsiteX1" fmla="*/ 483326 w 1358538"/>
              <a:gd name="connsiteY1" fmla="*/ 3997 h 513448"/>
              <a:gd name="connsiteX2" fmla="*/ 1358538 w 1358538"/>
              <a:gd name="connsiteY2" fmla="*/ 513448 h 513448"/>
              <a:gd name="connsiteX3" fmla="*/ 1358538 w 1358538"/>
              <a:gd name="connsiteY3" fmla="*/ 513448 h 513448"/>
            </a:gdLst>
            <a:ahLst/>
            <a:cxnLst>
              <a:cxn ang="0">
                <a:pos x="connsiteX0" y="connsiteY0"/>
              </a:cxn>
              <a:cxn ang="0">
                <a:pos x="connsiteX1" y="connsiteY1"/>
              </a:cxn>
              <a:cxn ang="0">
                <a:pos x="connsiteX2" y="connsiteY2"/>
              </a:cxn>
              <a:cxn ang="0">
                <a:pos x="connsiteX3" y="connsiteY3"/>
              </a:cxn>
            </a:cxnLst>
            <a:rect l="l" t="t" r="r" b="b"/>
            <a:pathLst>
              <a:path w="1358538" h="513448">
                <a:moveTo>
                  <a:pt x="0" y="317505"/>
                </a:moveTo>
                <a:cubicBezTo>
                  <a:pt x="128451" y="144422"/>
                  <a:pt x="256903" y="-28660"/>
                  <a:pt x="483326" y="3997"/>
                </a:cubicBezTo>
                <a:cubicBezTo>
                  <a:pt x="709749" y="36654"/>
                  <a:pt x="1358538" y="513448"/>
                  <a:pt x="1358538" y="513448"/>
                </a:cubicBezTo>
                <a:lnTo>
                  <a:pt x="1358538" y="513448"/>
                </a:ln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08F4739-0952-4168-B729-9354372992F0}"/>
              </a:ext>
            </a:extLst>
          </p:cNvPr>
          <p:cNvSpPr txBox="1"/>
          <p:nvPr/>
        </p:nvSpPr>
        <p:spPr>
          <a:xfrm>
            <a:off x="9278217" y="3778495"/>
            <a:ext cx="1441090" cy="1754326"/>
          </a:xfrm>
          <a:prstGeom prst="rect">
            <a:avLst/>
          </a:prstGeom>
          <a:noFill/>
        </p:spPr>
        <p:txBody>
          <a:bodyPr wrap="square" rtlCol="0">
            <a:spAutoFit/>
          </a:bodyPr>
          <a:lstStyle/>
          <a:p>
            <a:r>
              <a:rPr lang="en-US" dirty="0"/>
              <a:t>Sometimes Sentiment is a more revealing Label.</a:t>
            </a:r>
          </a:p>
          <a:p>
            <a:endParaRPr lang="en-US" dirty="0"/>
          </a:p>
        </p:txBody>
      </p:sp>
      <p:cxnSp>
        <p:nvCxnSpPr>
          <p:cNvPr id="22" name="Straight Arrow Connector 21">
            <a:extLst>
              <a:ext uri="{FF2B5EF4-FFF2-40B4-BE49-F238E27FC236}">
                <a16:creationId xmlns:a16="http://schemas.microsoft.com/office/drawing/2014/main" id="{9FD8CAAD-8182-4694-9609-3B5CF6253695}"/>
              </a:ext>
            </a:extLst>
          </p:cNvPr>
          <p:cNvCxnSpPr/>
          <p:nvPr/>
        </p:nvCxnSpPr>
        <p:spPr>
          <a:xfrm flipH="1">
            <a:off x="9409431" y="3316099"/>
            <a:ext cx="244020" cy="343106"/>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83799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0D3F96-F4E8-477A-9717-2A7C912615E5}"/>
              </a:ext>
            </a:extLst>
          </p:cNvPr>
          <p:cNvPicPr>
            <a:picLocks noChangeAspect="1"/>
          </p:cNvPicPr>
          <p:nvPr/>
        </p:nvPicPr>
        <p:blipFill>
          <a:blip r:embed="rId2"/>
          <a:stretch>
            <a:fillRect/>
          </a:stretch>
        </p:blipFill>
        <p:spPr>
          <a:xfrm>
            <a:off x="0" y="1184051"/>
            <a:ext cx="12192000" cy="5563953"/>
          </a:xfrm>
          <a:prstGeom prst="rect">
            <a:avLst/>
          </a:prstGeom>
        </p:spPr>
      </p:pic>
      <p:sp>
        <p:nvSpPr>
          <p:cNvPr id="3" name="TextBox 2">
            <a:extLst>
              <a:ext uri="{FF2B5EF4-FFF2-40B4-BE49-F238E27FC236}">
                <a16:creationId xmlns:a16="http://schemas.microsoft.com/office/drawing/2014/main" id="{DBE16F52-5AED-45D7-B0B6-0AA7353D72B7}"/>
              </a:ext>
            </a:extLst>
          </p:cNvPr>
          <p:cNvSpPr txBox="1"/>
          <p:nvPr/>
        </p:nvSpPr>
        <p:spPr>
          <a:xfrm>
            <a:off x="1045029" y="174171"/>
            <a:ext cx="9419771" cy="369332"/>
          </a:xfrm>
          <a:prstGeom prst="rect">
            <a:avLst/>
          </a:prstGeom>
          <a:noFill/>
        </p:spPr>
        <p:txBody>
          <a:bodyPr wrap="square" rtlCol="0">
            <a:spAutoFit/>
          </a:bodyPr>
          <a:lstStyle/>
          <a:p>
            <a:pPr algn="ctr"/>
            <a:r>
              <a:rPr lang="en-US" dirty="0"/>
              <a:t>Filtered for Total Words &gt; 300 and Who Mentioned Cancelled</a:t>
            </a:r>
          </a:p>
        </p:txBody>
      </p:sp>
      <p:sp>
        <p:nvSpPr>
          <p:cNvPr id="5" name="Freeform: Shape 4">
            <a:extLst>
              <a:ext uri="{FF2B5EF4-FFF2-40B4-BE49-F238E27FC236}">
                <a16:creationId xmlns:a16="http://schemas.microsoft.com/office/drawing/2014/main" id="{9D734D5A-98BB-4BC0-8D0A-6213195FD29E}"/>
              </a:ext>
            </a:extLst>
          </p:cNvPr>
          <p:cNvSpPr/>
          <p:nvPr/>
        </p:nvSpPr>
        <p:spPr>
          <a:xfrm>
            <a:off x="1988456" y="1456196"/>
            <a:ext cx="3207657" cy="2032000"/>
          </a:xfrm>
          <a:custGeom>
            <a:avLst/>
            <a:gdLst>
              <a:gd name="connsiteX0" fmla="*/ 2685143 w 2743200"/>
              <a:gd name="connsiteY0" fmla="*/ 87085 h 2032000"/>
              <a:gd name="connsiteX1" fmla="*/ 2598057 w 2743200"/>
              <a:gd name="connsiteY1" fmla="*/ 72571 h 2032000"/>
              <a:gd name="connsiteX2" fmla="*/ 2452914 w 2743200"/>
              <a:gd name="connsiteY2" fmla="*/ 58057 h 2032000"/>
              <a:gd name="connsiteX3" fmla="*/ 2336800 w 2743200"/>
              <a:gd name="connsiteY3" fmla="*/ 43543 h 2032000"/>
              <a:gd name="connsiteX4" fmla="*/ 2293257 w 2743200"/>
              <a:gd name="connsiteY4" fmla="*/ 29028 h 2032000"/>
              <a:gd name="connsiteX5" fmla="*/ 1930400 w 2743200"/>
              <a:gd name="connsiteY5" fmla="*/ 0 h 2032000"/>
              <a:gd name="connsiteX6" fmla="*/ 1291771 w 2743200"/>
              <a:gd name="connsiteY6" fmla="*/ 14514 h 2032000"/>
              <a:gd name="connsiteX7" fmla="*/ 812800 w 2743200"/>
              <a:gd name="connsiteY7" fmla="*/ 43543 h 2032000"/>
              <a:gd name="connsiteX8" fmla="*/ 754743 w 2743200"/>
              <a:gd name="connsiteY8" fmla="*/ 58057 h 2032000"/>
              <a:gd name="connsiteX9" fmla="*/ 667657 w 2743200"/>
              <a:gd name="connsiteY9" fmla="*/ 87085 h 2032000"/>
              <a:gd name="connsiteX10" fmla="*/ 566057 w 2743200"/>
              <a:gd name="connsiteY10" fmla="*/ 145143 h 2032000"/>
              <a:gd name="connsiteX11" fmla="*/ 522514 w 2743200"/>
              <a:gd name="connsiteY11" fmla="*/ 174171 h 2032000"/>
              <a:gd name="connsiteX12" fmla="*/ 464457 w 2743200"/>
              <a:gd name="connsiteY12" fmla="*/ 188685 h 2032000"/>
              <a:gd name="connsiteX13" fmla="*/ 420914 w 2743200"/>
              <a:gd name="connsiteY13" fmla="*/ 232228 h 2032000"/>
              <a:gd name="connsiteX14" fmla="*/ 333828 w 2743200"/>
              <a:gd name="connsiteY14" fmla="*/ 275771 h 2032000"/>
              <a:gd name="connsiteX15" fmla="*/ 246743 w 2743200"/>
              <a:gd name="connsiteY15" fmla="*/ 362857 h 2032000"/>
              <a:gd name="connsiteX16" fmla="*/ 188686 w 2743200"/>
              <a:gd name="connsiteY16" fmla="*/ 406400 h 2032000"/>
              <a:gd name="connsiteX17" fmla="*/ 130628 w 2743200"/>
              <a:gd name="connsiteY17" fmla="*/ 493485 h 2032000"/>
              <a:gd name="connsiteX18" fmla="*/ 101600 w 2743200"/>
              <a:gd name="connsiteY18" fmla="*/ 537028 h 2032000"/>
              <a:gd name="connsiteX19" fmla="*/ 58057 w 2743200"/>
              <a:gd name="connsiteY19" fmla="*/ 580571 h 2032000"/>
              <a:gd name="connsiteX20" fmla="*/ 29028 w 2743200"/>
              <a:gd name="connsiteY20" fmla="*/ 667657 h 2032000"/>
              <a:gd name="connsiteX21" fmla="*/ 14514 w 2743200"/>
              <a:gd name="connsiteY21" fmla="*/ 711200 h 2032000"/>
              <a:gd name="connsiteX22" fmla="*/ 0 w 2743200"/>
              <a:gd name="connsiteY22" fmla="*/ 957943 h 2032000"/>
              <a:gd name="connsiteX23" fmla="*/ 29028 w 2743200"/>
              <a:gd name="connsiteY23" fmla="*/ 1349828 h 2032000"/>
              <a:gd name="connsiteX24" fmla="*/ 72571 w 2743200"/>
              <a:gd name="connsiteY24" fmla="*/ 1509485 h 2032000"/>
              <a:gd name="connsiteX25" fmla="*/ 116114 w 2743200"/>
              <a:gd name="connsiteY25" fmla="*/ 1538514 h 2032000"/>
              <a:gd name="connsiteX26" fmla="*/ 217714 w 2743200"/>
              <a:gd name="connsiteY26" fmla="*/ 1640114 h 2032000"/>
              <a:gd name="connsiteX27" fmla="*/ 261257 w 2743200"/>
              <a:gd name="connsiteY27" fmla="*/ 1669143 h 2032000"/>
              <a:gd name="connsiteX28" fmla="*/ 290286 w 2743200"/>
              <a:gd name="connsiteY28" fmla="*/ 1712685 h 2032000"/>
              <a:gd name="connsiteX29" fmla="*/ 377371 w 2743200"/>
              <a:gd name="connsiteY29" fmla="*/ 1770743 h 2032000"/>
              <a:gd name="connsiteX30" fmla="*/ 464457 w 2743200"/>
              <a:gd name="connsiteY30" fmla="*/ 1814285 h 2032000"/>
              <a:gd name="connsiteX31" fmla="*/ 508000 w 2743200"/>
              <a:gd name="connsiteY31" fmla="*/ 1843314 h 2032000"/>
              <a:gd name="connsiteX32" fmla="*/ 566057 w 2743200"/>
              <a:gd name="connsiteY32" fmla="*/ 1857828 h 2032000"/>
              <a:gd name="connsiteX33" fmla="*/ 638628 w 2743200"/>
              <a:gd name="connsiteY33" fmla="*/ 1886857 h 2032000"/>
              <a:gd name="connsiteX34" fmla="*/ 696686 w 2743200"/>
              <a:gd name="connsiteY34" fmla="*/ 1915885 h 2032000"/>
              <a:gd name="connsiteX35" fmla="*/ 827314 w 2743200"/>
              <a:gd name="connsiteY35" fmla="*/ 1959428 h 2032000"/>
              <a:gd name="connsiteX36" fmla="*/ 914400 w 2743200"/>
              <a:gd name="connsiteY36" fmla="*/ 1988457 h 2032000"/>
              <a:gd name="connsiteX37" fmla="*/ 972457 w 2743200"/>
              <a:gd name="connsiteY37" fmla="*/ 2002971 h 2032000"/>
              <a:gd name="connsiteX38" fmla="*/ 1016000 w 2743200"/>
              <a:gd name="connsiteY38" fmla="*/ 2017485 h 2032000"/>
              <a:gd name="connsiteX39" fmla="*/ 1335314 w 2743200"/>
              <a:gd name="connsiteY39" fmla="*/ 2032000 h 2032000"/>
              <a:gd name="connsiteX40" fmla="*/ 1654628 w 2743200"/>
              <a:gd name="connsiteY40" fmla="*/ 2017485 h 2032000"/>
              <a:gd name="connsiteX41" fmla="*/ 1814286 w 2743200"/>
              <a:gd name="connsiteY41" fmla="*/ 1973943 h 2032000"/>
              <a:gd name="connsiteX42" fmla="*/ 1901371 w 2743200"/>
              <a:gd name="connsiteY42" fmla="*/ 1901371 h 2032000"/>
              <a:gd name="connsiteX43" fmla="*/ 1944914 w 2743200"/>
              <a:gd name="connsiteY43" fmla="*/ 1872343 h 2032000"/>
              <a:gd name="connsiteX44" fmla="*/ 2002971 w 2743200"/>
              <a:gd name="connsiteY44" fmla="*/ 1770743 h 2032000"/>
              <a:gd name="connsiteX45" fmla="*/ 2046514 w 2743200"/>
              <a:gd name="connsiteY45" fmla="*/ 1727200 h 2032000"/>
              <a:gd name="connsiteX46" fmla="*/ 2104571 w 2743200"/>
              <a:gd name="connsiteY46" fmla="*/ 1640114 h 2032000"/>
              <a:gd name="connsiteX47" fmla="*/ 2133600 w 2743200"/>
              <a:gd name="connsiteY47" fmla="*/ 1596571 h 2032000"/>
              <a:gd name="connsiteX48" fmla="*/ 2148114 w 2743200"/>
              <a:gd name="connsiteY48" fmla="*/ 1553028 h 2032000"/>
              <a:gd name="connsiteX49" fmla="*/ 2235200 w 2743200"/>
              <a:gd name="connsiteY49" fmla="*/ 1480457 h 2032000"/>
              <a:gd name="connsiteX50" fmla="*/ 2351314 w 2743200"/>
              <a:gd name="connsiteY50" fmla="*/ 1407885 h 2032000"/>
              <a:gd name="connsiteX51" fmla="*/ 2438400 w 2743200"/>
              <a:gd name="connsiteY51" fmla="*/ 1349828 h 2032000"/>
              <a:gd name="connsiteX52" fmla="*/ 2481943 w 2743200"/>
              <a:gd name="connsiteY52" fmla="*/ 1320800 h 2032000"/>
              <a:gd name="connsiteX53" fmla="*/ 2525486 w 2743200"/>
              <a:gd name="connsiteY53" fmla="*/ 1306285 h 2032000"/>
              <a:gd name="connsiteX54" fmla="*/ 2656114 w 2743200"/>
              <a:gd name="connsiteY54" fmla="*/ 1233714 h 2032000"/>
              <a:gd name="connsiteX55" fmla="*/ 2728686 w 2743200"/>
              <a:gd name="connsiteY55" fmla="*/ 1103085 h 2032000"/>
              <a:gd name="connsiteX56" fmla="*/ 2743200 w 2743200"/>
              <a:gd name="connsiteY56" fmla="*/ 1045028 h 2032000"/>
              <a:gd name="connsiteX57" fmla="*/ 2728686 w 2743200"/>
              <a:gd name="connsiteY57" fmla="*/ 798285 h 2032000"/>
              <a:gd name="connsiteX58" fmla="*/ 2685143 w 2743200"/>
              <a:gd name="connsiteY58" fmla="*/ 653143 h 2032000"/>
              <a:gd name="connsiteX59" fmla="*/ 2670628 w 2743200"/>
              <a:gd name="connsiteY59" fmla="*/ 609600 h 2032000"/>
              <a:gd name="connsiteX60" fmla="*/ 2627086 w 2743200"/>
              <a:gd name="connsiteY60" fmla="*/ 522514 h 2032000"/>
              <a:gd name="connsiteX61" fmla="*/ 2612571 w 2743200"/>
              <a:gd name="connsiteY61" fmla="*/ 188685 h 20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743200" h="2032000">
                <a:moveTo>
                  <a:pt x="2685143" y="87085"/>
                </a:moveTo>
                <a:cubicBezTo>
                  <a:pt x="2656114" y="82247"/>
                  <a:pt x="2627259" y="76221"/>
                  <a:pt x="2598057" y="72571"/>
                </a:cubicBezTo>
                <a:cubicBezTo>
                  <a:pt x="2549810" y="66540"/>
                  <a:pt x="2501239" y="63426"/>
                  <a:pt x="2452914" y="58057"/>
                </a:cubicBezTo>
                <a:cubicBezTo>
                  <a:pt x="2414147" y="53750"/>
                  <a:pt x="2375505" y="48381"/>
                  <a:pt x="2336800" y="43543"/>
                </a:cubicBezTo>
                <a:cubicBezTo>
                  <a:pt x="2322286" y="38705"/>
                  <a:pt x="2308192" y="32347"/>
                  <a:pt x="2293257" y="29028"/>
                </a:cubicBezTo>
                <a:cubicBezTo>
                  <a:pt x="2173650" y="2448"/>
                  <a:pt x="2053272" y="6467"/>
                  <a:pt x="1930400" y="0"/>
                </a:cubicBezTo>
                <a:lnTo>
                  <a:pt x="1291771" y="14514"/>
                </a:lnTo>
                <a:cubicBezTo>
                  <a:pt x="1131942" y="20741"/>
                  <a:pt x="812800" y="43543"/>
                  <a:pt x="812800" y="43543"/>
                </a:cubicBezTo>
                <a:cubicBezTo>
                  <a:pt x="793448" y="48381"/>
                  <a:pt x="773850" y="52325"/>
                  <a:pt x="754743" y="58057"/>
                </a:cubicBezTo>
                <a:cubicBezTo>
                  <a:pt x="725435" y="66849"/>
                  <a:pt x="667657" y="87085"/>
                  <a:pt x="667657" y="87085"/>
                </a:cubicBezTo>
                <a:cubicBezTo>
                  <a:pt x="561582" y="157803"/>
                  <a:pt x="694948" y="71491"/>
                  <a:pt x="566057" y="145143"/>
                </a:cubicBezTo>
                <a:cubicBezTo>
                  <a:pt x="550911" y="153798"/>
                  <a:pt x="538548" y="167300"/>
                  <a:pt x="522514" y="174171"/>
                </a:cubicBezTo>
                <a:cubicBezTo>
                  <a:pt x="504179" y="182029"/>
                  <a:pt x="483809" y="183847"/>
                  <a:pt x="464457" y="188685"/>
                </a:cubicBezTo>
                <a:cubicBezTo>
                  <a:pt x="449943" y="203199"/>
                  <a:pt x="437993" y="220842"/>
                  <a:pt x="420914" y="232228"/>
                </a:cubicBezTo>
                <a:cubicBezTo>
                  <a:pt x="320045" y="299475"/>
                  <a:pt x="436594" y="184423"/>
                  <a:pt x="333828" y="275771"/>
                </a:cubicBezTo>
                <a:cubicBezTo>
                  <a:pt x="303145" y="303045"/>
                  <a:pt x="279585" y="338225"/>
                  <a:pt x="246743" y="362857"/>
                </a:cubicBezTo>
                <a:cubicBezTo>
                  <a:pt x="227391" y="377371"/>
                  <a:pt x="204757" y="388320"/>
                  <a:pt x="188686" y="406400"/>
                </a:cubicBezTo>
                <a:cubicBezTo>
                  <a:pt x="165508" y="432475"/>
                  <a:pt x="149980" y="464457"/>
                  <a:pt x="130628" y="493485"/>
                </a:cubicBezTo>
                <a:cubicBezTo>
                  <a:pt x="120952" y="507999"/>
                  <a:pt x="113935" y="524693"/>
                  <a:pt x="101600" y="537028"/>
                </a:cubicBezTo>
                <a:lnTo>
                  <a:pt x="58057" y="580571"/>
                </a:lnTo>
                <a:lnTo>
                  <a:pt x="29028" y="667657"/>
                </a:lnTo>
                <a:lnTo>
                  <a:pt x="14514" y="711200"/>
                </a:lnTo>
                <a:cubicBezTo>
                  <a:pt x="9676" y="793448"/>
                  <a:pt x="0" y="875553"/>
                  <a:pt x="0" y="957943"/>
                </a:cubicBezTo>
                <a:cubicBezTo>
                  <a:pt x="0" y="1073193"/>
                  <a:pt x="10116" y="1226899"/>
                  <a:pt x="29028" y="1349828"/>
                </a:cubicBezTo>
                <a:cubicBezTo>
                  <a:pt x="32390" y="1371683"/>
                  <a:pt x="57018" y="1499116"/>
                  <a:pt x="72571" y="1509485"/>
                </a:cubicBezTo>
                <a:lnTo>
                  <a:pt x="116114" y="1538514"/>
                </a:lnTo>
                <a:cubicBezTo>
                  <a:pt x="182658" y="1638330"/>
                  <a:pt x="141073" y="1614568"/>
                  <a:pt x="217714" y="1640114"/>
                </a:cubicBezTo>
                <a:cubicBezTo>
                  <a:pt x="232228" y="1649790"/>
                  <a:pt x="248922" y="1656808"/>
                  <a:pt x="261257" y="1669143"/>
                </a:cubicBezTo>
                <a:cubicBezTo>
                  <a:pt x="273592" y="1681478"/>
                  <a:pt x="277158" y="1701198"/>
                  <a:pt x="290286" y="1712685"/>
                </a:cubicBezTo>
                <a:cubicBezTo>
                  <a:pt x="316542" y="1735659"/>
                  <a:pt x="348343" y="1751391"/>
                  <a:pt x="377371" y="1770743"/>
                </a:cubicBezTo>
                <a:cubicBezTo>
                  <a:pt x="433641" y="1808256"/>
                  <a:pt x="404368" y="1794256"/>
                  <a:pt x="464457" y="1814285"/>
                </a:cubicBezTo>
                <a:cubicBezTo>
                  <a:pt x="478971" y="1823961"/>
                  <a:pt x="491966" y="1836442"/>
                  <a:pt x="508000" y="1843314"/>
                </a:cubicBezTo>
                <a:cubicBezTo>
                  <a:pt x="526335" y="1851172"/>
                  <a:pt x="547133" y="1851520"/>
                  <a:pt x="566057" y="1857828"/>
                </a:cubicBezTo>
                <a:cubicBezTo>
                  <a:pt x="590774" y="1866067"/>
                  <a:pt x="614820" y="1876276"/>
                  <a:pt x="638628" y="1886857"/>
                </a:cubicBezTo>
                <a:cubicBezTo>
                  <a:pt x="658400" y="1895644"/>
                  <a:pt x="676914" y="1907098"/>
                  <a:pt x="696686" y="1915885"/>
                </a:cubicBezTo>
                <a:cubicBezTo>
                  <a:pt x="797436" y="1960663"/>
                  <a:pt x="736586" y="1932210"/>
                  <a:pt x="827314" y="1959428"/>
                </a:cubicBezTo>
                <a:cubicBezTo>
                  <a:pt x="856622" y="1968221"/>
                  <a:pt x="884715" y="1981036"/>
                  <a:pt x="914400" y="1988457"/>
                </a:cubicBezTo>
                <a:cubicBezTo>
                  <a:pt x="933752" y="1993295"/>
                  <a:pt x="953277" y="1997491"/>
                  <a:pt x="972457" y="2002971"/>
                </a:cubicBezTo>
                <a:cubicBezTo>
                  <a:pt x="987168" y="2007174"/>
                  <a:pt x="1000749" y="2016265"/>
                  <a:pt x="1016000" y="2017485"/>
                </a:cubicBezTo>
                <a:cubicBezTo>
                  <a:pt x="1122209" y="2025982"/>
                  <a:pt x="1228876" y="2027162"/>
                  <a:pt x="1335314" y="2032000"/>
                </a:cubicBezTo>
                <a:cubicBezTo>
                  <a:pt x="1441752" y="2027162"/>
                  <a:pt x="1548609" y="2028087"/>
                  <a:pt x="1654628" y="2017485"/>
                </a:cubicBezTo>
                <a:cubicBezTo>
                  <a:pt x="1701399" y="2012808"/>
                  <a:pt x="1765178" y="1990312"/>
                  <a:pt x="1814286" y="1973943"/>
                </a:cubicBezTo>
                <a:cubicBezTo>
                  <a:pt x="1922404" y="1901862"/>
                  <a:pt x="1789603" y="1994510"/>
                  <a:pt x="1901371" y="1901371"/>
                </a:cubicBezTo>
                <a:cubicBezTo>
                  <a:pt x="1914772" y="1890204"/>
                  <a:pt x="1930400" y="1882019"/>
                  <a:pt x="1944914" y="1872343"/>
                </a:cubicBezTo>
                <a:cubicBezTo>
                  <a:pt x="1962659" y="1836853"/>
                  <a:pt x="1977327" y="1801515"/>
                  <a:pt x="2002971" y="1770743"/>
                </a:cubicBezTo>
                <a:cubicBezTo>
                  <a:pt x="2016112" y="1754974"/>
                  <a:pt x="2033912" y="1743403"/>
                  <a:pt x="2046514" y="1727200"/>
                </a:cubicBezTo>
                <a:cubicBezTo>
                  <a:pt x="2067933" y="1699661"/>
                  <a:pt x="2085219" y="1669143"/>
                  <a:pt x="2104571" y="1640114"/>
                </a:cubicBezTo>
                <a:lnTo>
                  <a:pt x="2133600" y="1596571"/>
                </a:lnTo>
                <a:cubicBezTo>
                  <a:pt x="2138438" y="1582057"/>
                  <a:pt x="2139627" y="1565758"/>
                  <a:pt x="2148114" y="1553028"/>
                </a:cubicBezTo>
                <a:cubicBezTo>
                  <a:pt x="2170465" y="1519501"/>
                  <a:pt x="2203070" y="1501877"/>
                  <a:pt x="2235200" y="1480457"/>
                </a:cubicBezTo>
                <a:cubicBezTo>
                  <a:pt x="2304832" y="1376007"/>
                  <a:pt x="2206228" y="1504608"/>
                  <a:pt x="2351314" y="1407885"/>
                </a:cubicBezTo>
                <a:lnTo>
                  <a:pt x="2438400" y="1349828"/>
                </a:lnTo>
                <a:cubicBezTo>
                  <a:pt x="2452914" y="1340152"/>
                  <a:pt x="2465394" y="1326316"/>
                  <a:pt x="2481943" y="1320800"/>
                </a:cubicBezTo>
                <a:cubicBezTo>
                  <a:pt x="2496457" y="1315962"/>
                  <a:pt x="2512112" y="1313715"/>
                  <a:pt x="2525486" y="1306285"/>
                </a:cubicBezTo>
                <a:cubicBezTo>
                  <a:pt x="2675204" y="1223107"/>
                  <a:pt x="2557589" y="1266555"/>
                  <a:pt x="2656114" y="1233714"/>
                </a:cubicBezTo>
                <a:cubicBezTo>
                  <a:pt x="2708090" y="1155749"/>
                  <a:pt x="2709526" y="1170143"/>
                  <a:pt x="2728686" y="1103085"/>
                </a:cubicBezTo>
                <a:cubicBezTo>
                  <a:pt x="2734166" y="1083905"/>
                  <a:pt x="2738362" y="1064380"/>
                  <a:pt x="2743200" y="1045028"/>
                </a:cubicBezTo>
                <a:cubicBezTo>
                  <a:pt x="2738362" y="962780"/>
                  <a:pt x="2736497" y="880304"/>
                  <a:pt x="2728686" y="798285"/>
                </a:cubicBezTo>
                <a:cubicBezTo>
                  <a:pt x="2725762" y="767581"/>
                  <a:pt x="2691316" y="671661"/>
                  <a:pt x="2685143" y="653143"/>
                </a:cubicBezTo>
                <a:cubicBezTo>
                  <a:pt x="2680305" y="638629"/>
                  <a:pt x="2679115" y="622330"/>
                  <a:pt x="2670628" y="609600"/>
                </a:cubicBezTo>
                <a:cubicBezTo>
                  <a:pt x="2633114" y="553327"/>
                  <a:pt x="2647116" y="582606"/>
                  <a:pt x="2627086" y="522514"/>
                </a:cubicBezTo>
                <a:cubicBezTo>
                  <a:pt x="2611229" y="237104"/>
                  <a:pt x="2612571" y="348477"/>
                  <a:pt x="2612571" y="188685"/>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302B6030-D04F-4E8F-AC97-941C5D8F5561}"/>
              </a:ext>
            </a:extLst>
          </p:cNvPr>
          <p:cNvSpPr/>
          <p:nvPr/>
        </p:nvSpPr>
        <p:spPr>
          <a:xfrm>
            <a:off x="5196114" y="783771"/>
            <a:ext cx="2917372" cy="1756229"/>
          </a:xfrm>
          <a:custGeom>
            <a:avLst/>
            <a:gdLst>
              <a:gd name="connsiteX0" fmla="*/ 1785257 w 2917372"/>
              <a:gd name="connsiteY0" fmla="*/ 43543 h 1756229"/>
              <a:gd name="connsiteX1" fmla="*/ 1698172 w 2917372"/>
              <a:gd name="connsiteY1" fmla="*/ 29029 h 1756229"/>
              <a:gd name="connsiteX2" fmla="*/ 1625600 w 2917372"/>
              <a:gd name="connsiteY2" fmla="*/ 14515 h 1756229"/>
              <a:gd name="connsiteX3" fmla="*/ 1277257 w 2917372"/>
              <a:gd name="connsiteY3" fmla="*/ 0 h 1756229"/>
              <a:gd name="connsiteX4" fmla="*/ 624115 w 2917372"/>
              <a:gd name="connsiteY4" fmla="*/ 14515 h 1756229"/>
              <a:gd name="connsiteX5" fmla="*/ 522515 w 2917372"/>
              <a:gd name="connsiteY5" fmla="*/ 43543 h 1756229"/>
              <a:gd name="connsiteX6" fmla="*/ 188686 w 2917372"/>
              <a:gd name="connsiteY6" fmla="*/ 87086 h 1756229"/>
              <a:gd name="connsiteX7" fmla="*/ 101600 w 2917372"/>
              <a:gd name="connsiteY7" fmla="*/ 101600 h 1756229"/>
              <a:gd name="connsiteX8" fmla="*/ 58057 w 2917372"/>
              <a:gd name="connsiteY8" fmla="*/ 130629 h 1756229"/>
              <a:gd name="connsiteX9" fmla="*/ 43543 w 2917372"/>
              <a:gd name="connsiteY9" fmla="*/ 232229 h 1756229"/>
              <a:gd name="connsiteX10" fmla="*/ 29029 w 2917372"/>
              <a:gd name="connsiteY10" fmla="*/ 304800 h 1756229"/>
              <a:gd name="connsiteX11" fmla="*/ 0 w 2917372"/>
              <a:gd name="connsiteY11" fmla="*/ 449943 h 1756229"/>
              <a:gd name="connsiteX12" fmla="*/ 14515 w 2917372"/>
              <a:gd name="connsiteY12" fmla="*/ 827315 h 1756229"/>
              <a:gd name="connsiteX13" fmla="*/ 43543 w 2917372"/>
              <a:gd name="connsiteY13" fmla="*/ 972458 h 1756229"/>
              <a:gd name="connsiteX14" fmla="*/ 58057 w 2917372"/>
              <a:gd name="connsiteY14" fmla="*/ 1016000 h 1756229"/>
              <a:gd name="connsiteX15" fmla="*/ 72572 w 2917372"/>
              <a:gd name="connsiteY15" fmla="*/ 1074058 h 1756229"/>
              <a:gd name="connsiteX16" fmla="*/ 159657 w 2917372"/>
              <a:gd name="connsiteY16" fmla="*/ 1277258 h 1756229"/>
              <a:gd name="connsiteX17" fmla="*/ 203200 w 2917372"/>
              <a:gd name="connsiteY17" fmla="*/ 1320800 h 1756229"/>
              <a:gd name="connsiteX18" fmla="*/ 232229 w 2917372"/>
              <a:gd name="connsiteY18" fmla="*/ 1364343 h 1756229"/>
              <a:gd name="connsiteX19" fmla="*/ 290286 w 2917372"/>
              <a:gd name="connsiteY19" fmla="*/ 1393372 h 1756229"/>
              <a:gd name="connsiteX20" fmla="*/ 333829 w 2917372"/>
              <a:gd name="connsiteY20" fmla="*/ 1422400 h 1756229"/>
              <a:gd name="connsiteX21" fmla="*/ 435429 w 2917372"/>
              <a:gd name="connsiteY21" fmla="*/ 1436915 h 1756229"/>
              <a:gd name="connsiteX22" fmla="*/ 551543 w 2917372"/>
              <a:gd name="connsiteY22" fmla="*/ 1465943 h 1756229"/>
              <a:gd name="connsiteX23" fmla="*/ 595086 w 2917372"/>
              <a:gd name="connsiteY23" fmla="*/ 1480458 h 1756229"/>
              <a:gd name="connsiteX24" fmla="*/ 711200 w 2917372"/>
              <a:gd name="connsiteY24" fmla="*/ 1509486 h 1756229"/>
              <a:gd name="connsiteX25" fmla="*/ 783772 w 2917372"/>
              <a:gd name="connsiteY25" fmla="*/ 1524000 h 1756229"/>
              <a:gd name="connsiteX26" fmla="*/ 899886 w 2917372"/>
              <a:gd name="connsiteY26" fmla="*/ 1553029 h 1756229"/>
              <a:gd name="connsiteX27" fmla="*/ 1248229 w 2917372"/>
              <a:gd name="connsiteY27" fmla="*/ 1582058 h 1756229"/>
              <a:gd name="connsiteX28" fmla="*/ 1393372 w 2917372"/>
              <a:gd name="connsiteY28" fmla="*/ 1596572 h 1756229"/>
              <a:gd name="connsiteX29" fmla="*/ 1494972 w 2917372"/>
              <a:gd name="connsiteY29" fmla="*/ 1625600 h 1756229"/>
              <a:gd name="connsiteX30" fmla="*/ 1596572 w 2917372"/>
              <a:gd name="connsiteY30" fmla="*/ 1654629 h 1756229"/>
              <a:gd name="connsiteX31" fmla="*/ 1669143 w 2917372"/>
              <a:gd name="connsiteY31" fmla="*/ 1683658 h 1756229"/>
              <a:gd name="connsiteX32" fmla="*/ 2002972 w 2917372"/>
              <a:gd name="connsiteY32" fmla="*/ 1727200 h 1756229"/>
              <a:gd name="connsiteX33" fmla="*/ 2264229 w 2917372"/>
              <a:gd name="connsiteY33" fmla="*/ 1756229 h 1756229"/>
              <a:gd name="connsiteX34" fmla="*/ 2510972 w 2917372"/>
              <a:gd name="connsiteY34" fmla="*/ 1741715 h 1756229"/>
              <a:gd name="connsiteX35" fmla="*/ 2612572 w 2917372"/>
              <a:gd name="connsiteY35" fmla="*/ 1727200 h 1756229"/>
              <a:gd name="connsiteX36" fmla="*/ 2656115 w 2917372"/>
              <a:gd name="connsiteY36" fmla="*/ 1712686 h 1756229"/>
              <a:gd name="connsiteX37" fmla="*/ 2728686 w 2917372"/>
              <a:gd name="connsiteY37" fmla="*/ 1698172 h 1756229"/>
              <a:gd name="connsiteX38" fmla="*/ 2786743 w 2917372"/>
              <a:gd name="connsiteY38" fmla="*/ 1669143 h 1756229"/>
              <a:gd name="connsiteX39" fmla="*/ 2873829 w 2917372"/>
              <a:gd name="connsiteY39" fmla="*/ 1654629 h 1756229"/>
              <a:gd name="connsiteX40" fmla="*/ 2917372 w 2917372"/>
              <a:gd name="connsiteY40" fmla="*/ 1640115 h 1756229"/>
              <a:gd name="connsiteX41" fmla="*/ 2902857 w 2917372"/>
              <a:gd name="connsiteY41" fmla="*/ 1335315 h 1756229"/>
              <a:gd name="connsiteX42" fmla="*/ 2888343 w 2917372"/>
              <a:gd name="connsiteY42" fmla="*/ 1291772 h 1756229"/>
              <a:gd name="connsiteX43" fmla="*/ 2844800 w 2917372"/>
              <a:gd name="connsiteY43" fmla="*/ 1262743 h 1756229"/>
              <a:gd name="connsiteX44" fmla="*/ 2801257 w 2917372"/>
              <a:gd name="connsiteY44" fmla="*/ 1219200 h 1756229"/>
              <a:gd name="connsiteX45" fmla="*/ 2699657 w 2917372"/>
              <a:gd name="connsiteY45" fmla="*/ 1117600 h 1756229"/>
              <a:gd name="connsiteX46" fmla="*/ 2598057 w 2917372"/>
              <a:gd name="connsiteY46" fmla="*/ 1059543 h 1756229"/>
              <a:gd name="connsiteX47" fmla="*/ 2554515 w 2917372"/>
              <a:gd name="connsiteY47" fmla="*/ 1030515 h 1756229"/>
              <a:gd name="connsiteX48" fmla="*/ 2438400 w 2917372"/>
              <a:gd name="connsiteY48" fmla="*/ 1001486 h 1756229"/>
              <a:gd name="connsiteX49" fmla="*/ 2293257 w 2917372"/>
              <a:gd name="connsiteY49" fmla="*/ 972458 h 1756229"/>
              <a:gd name="connsiteX50" fmla="*/ 2249715 w 2917372"/>
              <a:gd name="connsiteY50" fmla="*/ 957943 h 1756229"/>
              <a:gd name="connsiteX51" fmla="*/ 2191657 w 2917372"/>
              <a:gd name="connsiteY51" fmla="*/ 943429 h 1756229"/>
              <a:gd name="connsiteX52" fmla="*/ 2148115 w 2917372"/>
              <a:gd name="connsiteY52" fmla="*/ 899886 h 1756229"/>
              <a:gd name="connsiteX53" fmla="*/ 2133600 w 2917372"/>
              <a:gd name="connsiteY53" fmla="*/ 856343 h 1756229"/>
              <a:gd name="connsiteX54" fmla="*/ 2061029 w 2917372"/>
              <a:gd name="connsiteY54" fmla="*/ 769258 h 1756229"/>
              <a:gd name="connsiteX55" fmla="*/ 2017486 w 2917372"/>
              <a:gd name="connsiteY55" fmla="*/ 667658 h 1756229"/>
              <a:gd name="connsiteX56" fmla="*/ 1973943 w 2917372"/>
              <a:gd name="connsiteY56" fmla="*/ 638629 h 1756229"/>
              <a:gd name="connsiteX57" fmla="*/ 1959429 w 2917372"/>
              <a:gd name="connsiteY57" fmla="*/ 595086 h 1756229"/>
              <a:gd name="connsiteX58" fmla="*/ 1901372 w 2917372"/>
              <a:gd name="connsiteY58" fmla="*/ 508000 h 1756229"/>
              <a:gd name="connsiteX59" fmla="*/ 1886857 w 2917372"/>
              <a:gd name="connsiteY59" fmla="*/ 464458 h 1756229"/>
              <a:gd name="connsiteX60" fmla="*/ 1828800 w 2917372"/>
              <a:gd name="connsiteY60" fmla="*/ 362858 h 1756229"/>
              <a:gd name="connsiteX61" fmla="*/ 1799772 w 2917372"/>
              <a:gd name="connsiteY61" fmla="*/ 275772 h 1756229"/>
              <a:gd name="connsiteX62" fmla="*/ 1756229 w 2917372"/>
              <a:gd name="connsiteY62" fmla="*/ 232229 h 1756229"/>
              <a:gd name="connsiteX63" fmla="*/ 1683657 w 2917372"/>
              <a:gd name="connsiteY63" fmla="*/ 145143 h 175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917372" h="1756229">
                <a:moveTo>
                  <a:pt x="1785257" y="43543"/>
                </a:moveTo>
                <a:lnTo>
                  <a:pt x="1698172" y="29029"/>
                </a:lnTo>
                <a:cubicBezTo>
                  <a:pt x="1673900" y="24616"/>
                  <a:pt x="1650211" y="16212"/>
                  <a:pt x="1625600" y="14515"/>
                </a:cubicBezTo>
                <a:cubicBezTo>
                  <a:pt x="1509660" y="6519"/>
                  <a:pt x="1393371" y="4838"/>
                  <a:pt x="1277257" y="0"/>
                </a:cubicBezTo>
                <a:cubicBezTo>
                  <a:pt x="1059543" y="4838"/>
                  <a:pt x="841521" y="1972"/>
                  <a:pt x="624115" y="14515"/>
                </a:cubicBezTo>
                <a:cubicBezTo>
                  <a:pt x="588952" y="16544"/>
                  <a:pt x="557115" y="36953"/>
                  <a:pt x="522515" y="43543"/>
                </a:cubicBezTo>
                <a:cubicBezTo>
                  <a:pt x="360771" y="74351"/>
                  <a:pt x="333002" y="67844"/>
                  <a:pt x="188686" y="87086"/>
                </a:cubicBezTo>
                <a:cubicBezTo>
                  <a:pt x="159515" y="90975"/>
                  <a:pt x="130629" y="96762"/>
                  <a:pt x="101600" y="101600"/>
                </a:cubicBezTo>
                <a:cubicBezTo>
                  <a:pt x="87086" y="111276"/>
                  <a:pt x="65142" y="114688"/>
                  <a:pt x="58057" y="130629"/>
                </a:cubicBezTo>
                <a:cubicBezTo>
                  <a:pt x="44163" y="161891"/>
                  <a:pt x="49167" y="198484"/>
                  <a:pt x="43543" y="232229"/>
                </a:cubicBezTo>
                <a:cubicBezTo>
                  <a:pt x="39487" y="256563"/>
                  <a:pt x="33085" y="280466"/>
                  <a:pt x="29029" y="304800"/>
                </a:cubicBezTo>
                <a:cubicBezTo>
                  <a:pt x="6792" y="438222"/>
                  <a:pt x="27820" y="366487"/>
                  <a:pt x="0" y="449943"/>
                </a:cubicBezTo>
                <a:cubicBezTo>
                  <a:pt x="4838" y="575734"/>
                  <a:pt x="6662" y="701676"/>
                  <a:pt x="14515" y="827315"/>
                </a:cubicBezTo>
                <a:cubicBezTo>
                  <a:pt x="16796" y="863809"/>
                  <a:pt x="32407" y="933481"/>
                  <a:pt x="43543" y="972458"/>
                </a:cubicBezTo>
                <a:cubicBezTo>
                  <a:pt x="47746" y="987168"/>
                  <a:pt x="53854" y="1001290"/>
                  <a:pt x="58057" y="1016000"/>
                </a:cubicBezTo>
                <a:cubicBezTo>
                  <a:pt x="63537" y="1035181"/>
                  <a:pt x="66840" y="1054951"/>
                  <a:pt x="72572" y="1074058"/>
                </a:cubicBezTo>
                <a:cubicBezTo>
                  <a:pt x="87442" y="1123624"/>
                  <a:pt x="127291" y="1244893"/>
                  <a:pt x="159657" y="1277258"/>
                </a:cubicBezTo>
                <a:cubicBezTo>
                  <a:pt x="174171" y="1291772"/>
                  <a:pt x="190059" y="1305031"/>
                  <a:pt x="203200" y="1320800"/>
                </a:cubicBezTo>
                <a:cubicBezTo>
                  <a:pt x="214368" y="1334201"/>
                  <a:pt x="218828" y="1353176"/>
                  <a:pt x="232229" y="1364343"/>
                </a:cubicBezTo>
                <a:cubicBezTo>
                  <a:pt x="248851" y="1378194"/>
                  <a:pt x="271500" y="1382637"/>
                  <a:pt x="290286" y="1393372"/>
                </a:cubicBezTo>
                <a:cubicBezTo>
                  <a:pt x="305432" y="1402027"/>
                  <a:pt x="317121" y="1417388"/>
                  <a:pt x="333829" y="1422400"/>
                </a:cubicBezTo>
                <a:cubicBezTo>
                  <a:pt x="366597" y="1432230"/>
                  <a:pt x="401562" y="1432077"/>
                  <a:pt x="435429" y="1436915"/>
                </a:cubicBezTo>
                <a:cubicBezTo>
                  <a:pt x="534971" y="1470095"/>
                  <a:pt x="411411" y="1430909"/>
                  <a:pt x="551543" y="1465943"/>
                </a:cubicBezTo>
                <a:cubicBezTo>
                  <a:pt x="566386" y="1469654"/>
                  <a:pt x="580326" y="1476432"/>
                  <a:pt x="595086" y="1480458"/>
                </a:cubicBezTo>
                <a:cubicBezTo>
                  <a:pt x="633576" y="1490955"/>
                  <a:pt x="672079" y="1501662"/>
                  <a:pt x="711200" y="1509486"/>
                </a:cubicBezTo>
                <a:cubicBezTo>
                  <a:pt x="735391" y="1514324"/>
                  <a:pt x="759839" y="1518017"/>
                  <a:pt x="783772" y="1524000"/>
                </a:cubicBezTo>
                <a:cubicBezTo>
                  <a:pt x="853011" y="1541310"/>
                  <a:pt x="808615" y="1543587"/>
                  <a:pt x="899886" y="1553029"/>
                </a:cubicBezTo>
                <a:cubicBezTo>
                  <a:pt x="1015784" y="1565019"/>
                  <a:pt x="1132290" y="1570464"/>
                  <a:pt x="1248229" y="1582058"/>
                </a:cubicBezTo>
                <a:lnTo>
                  <a:pt x="1393372" y="1596572"/>
                </a:lnTo>
                <a:cubicBezTo>
                  <a:pt x="1574815" y="1641932"/>
                  <a:pt x="1349256" y="1583966"/>
                  <a:pt x="1494972" y="1625600"/>
                </a:cubicBezTo>
                <a:cubicBezTo>
                  <a:pt x="1559006" y="1643896"/>
                  <a:pt x="1540904" y="1633753"/>
                  <a:pt x="1596572" y="1654629"/>
                </a:cubicBezTo>
                <a:cubicBezTo>
                  <a:pt x="1620967" y="1663777"/>
                  <a:pt x="1643969" y="1676945"/>
                  <a:pt x="1669143" y="1683658"/>
                </a:cubicBezTo>
                <a:cubicBezTo>
                  <a:pt x="1803409" y="1719462"/>
                  <a:pt x="1858083" y="1716055"/>
                  <a:pt x="2002972" y="1727200"/>
                </a:cubicBezTo>
                <a:cubicBezTo>
                  <a:pt x="2105321" y="1747671"/>
                  <a:pt x="2132972" y="1756229"/>
                  <a:pt x="2264229" y="1756229"/>
                </a:cubicBezTo>
                <a:cubicBezTo>
                  <a:pt x="2346619" y="1756229"/>
                  <a:pt x="2428724" y="1746553"/>
                  <a:pt x="2510972" y="1741715"/>
                </a:cubicBezTo>
                <a:cubicBezTo>
                  <a:pt x="2544839" y="1736877"/>
                  <a:pt x="2579026" y="1733909"/>
                  <a:pt x="2612572" y="1727200"/>
                </a:cubicBezTo>
                <a:cubicBezTo>
                  <a:pt x="2627574" y="1724199"/>
                  <a:pt x="2641272" y="1716397"/>
                  <a:pt x="2656115" y="1712686"/>
                </a:cubicBezTo>
                <a:cubicBezTo>
                  <a:pt x="2680048" y="1706703"/>
                  <a:pt x="2704496" y="1703010"/>
                  <a:pt x="2728686" y="1698172"/>
                </a:cubicBezTo>
                <a:cubicBezTo>
                  <a:pt x="2748038" y="1688496"/>
                  <a:pt x="2766019" y="1675360"/>
                  <a:pt x="2786743" y="1669143"/>
                </a:cubicBezTo>
                <a:cubicBezTo>
                  <a:pt x="2814931" y="1660687"/>
                  <a:pt x="2845101" y="1661013"/>
                  <a:pt x="2873829" y="1654629"/>
                </a:cubicBezTo>
                <a:cubicBezTo>
                  <a:pt x="2888764" y="1651310"/>
                  <a:pt x="2902858" y="1644953"/>
                  <a:pt x="2917372" y="1640115"/>
                </a:cubicBezTo>
                <a:cubicBezTo>
                  <a:pt x="2912534" y="1538515"/>
                  <a:pt x="2911304" y="1436679"/>
                  <a:pt x="2902857" y="1335315"/>
                </a:cubicBezTo>
                <a:cubicBezTo>
                  <a:pt x="2901586" y="1320068"/>
                  <a:pt x="2897900" y="1303719"/>
                  <a:pt x="2888343" y="1291772"/>
                </a:cubicBezTo>
                <a:cubicBezTo>
                  <a:pt x="2877446" y="1278150"/>
                  <a:pt x="2858201" y="1273910"/>
                  <a:pt x="2844800" y="1262743"/>
                </a:cubicBezTo>
                <a:cubicBezTo>
                  <a:pt x="2829031" y="1249602"/>
                  <a:pt x="2815771" y="1233714"/>
                  <a:pt x="2801257" y="1219200"/>
                </a:cubicBezTo>
                <a:cubicBezTo>
                  <a:pt x="2774090" y="1137698"/>
                  <a:pt x="2803169" y="1195232"/>
                  <a:pt x="2699657" y="1117600"/>
                </a:cubicBezTo>
                <a:cubicBezTo>
                  <a:pt x="2559272" y="1012313"/>
                  <a:pt x="2708877" y="1114954"/>
                  <a:pt x="2598057" y="1059543"/>
                </a:cubicBezTo>
                <a:cubicBezTo>
                  <a:pt x="2582455" y="1051742"/>
                  <a:pt x="2570908" y="1036476"/>
                  <a:pt x="2554515" y="1030515"/>
                </a:cubicBezTo>
                <a:cubicBezTo>
                  <a:pt x="2517021" y="1016881"/>
                  <a:pt x="2476249" y="1014102"/>
                  <a:pt x="2438400" y="1001486"/>
                </a:cubicBezTo>
                <a:cubicBezTo>
                  <a:pt x="2362402" y="976154"/>
                  <a:pt x="2410003" y="989136"/>
                  <a:pt x="2293257" y="972458"/>
                </a:cubicBezTo>
                <a:cubicBezTo>
                  <a:pt x="2278743" y="967620"/>
                  <a:pt x="2264426" y="962146"/>
                  <a:pt x="2249715" y="957943"/>
                </a:cubicBezTo>
                <a:cubicBezTo>
                  <a:pt x="2230534" y="952463"/>
                  <a:pt x="2208977" y="953326"/>
                  <a:pt x="2191657" y="943429"/>
                </a:cubicBezTo>
                <a:cubicBezTo>
                  <a:pt x="2173835" y="933245"/>
                  <a:pt x="2162629" y="914400"/>
                  <a:pt x="2148115" y="899886"/>
                </a:cubicBezTo>
                <a:cubicBezTo>
                  <a:pt x="2143277" y="885372"/>
                  <a:pt x="2140442" y="870027"/>
                  <a:pt x="2133600" y="856343"/>
                </a:cubicBezTo>
                <a:cubicBezTo>
                  <a:pt x="2113391" y="815926"/>
                  <a:pt x="2093132" y="801360"/>
                  <a:pt x="2061029" y="769258"/>
                </a:cubicBezTo>
                <a:cubicBezTo>
                  <a:pt x="2049925" y="724841"/>
                  <a:pt x="2050899" y="701071"/>
                  <a:pt x="2017486" y="667658"/>
                </a:cubicBezTo>
                <a:cubicBezTo>
                  <a:pt x="2005151" y="655323"/>
                  <a:pt x="1988457" y="648305"/>
                  <a:pt x="1973943" y="638629"/>
                </a:cubicBezTo>
                <a:cubicBezTo>
                  <a:pt x="1969105" y="624115"/>
                  <a:pt x="1966859" y="608460"/>
                  <a:pt x="1959429" y="595086"/>
                </a:cubicBezTo>
                <a:cubicBezTo>
                  <a:pt x="1942486" y="564588"/>
                  <a:pt x="1912405" y="541097"/>
                  <a:pt x="1901372" y="508000"/>
                </a:cubicBezTo>
                <a:cubicBezTo>
                  <a:pt x="1896534" y="493486"/>
                  <a:pt x="1893699" y="478142"/>
                  <a:pt x="1886857" y="464458"/>
                </a:cubicBezTo>
                <a:cubicBezTo>
                  <a:pt x="1834499" y="359743"/>
                  <a:pt x="1879681" y="490062"/>
                  <a:pt x="1828800" y="362858"/>
                </a:cubicBezTo>
                <a:cubicBezTo>
                  <a:pt x="1817436" y="334448"/>
                  <a:pt x="1821409" y="297409"/>
                  <a:pt x="1799772" y="275772"/>
                </a:cubicBezTo>
                <a:cubicBezTo>
                  <a:pt x="1785258" y="261258"/>
                  <a:pt x="1768831" y="248432"/>
                  <a:pt x="1756229" y="232229"/>
                </a:cubicBezTo>
                <a:cubicBezTo>
                  <a:pt x="1685365" y="141117"/>
                  <a:pt x="1734464" y="145143"/>
                  <a:pt x="1683657" y="145143"/>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A23676B0-F96B-45B0-8568-EBD29B22E937}"/>
              </a:ext>
            </a:extLst>
          </p:cNvPr>
          <p:cNvSpPr/>
          <p:nvPr/>
        </p:nvSpPr>
        <p:spPr>
          <a:xfrm>
            <a:off x="616857" y="3429000"/>
            <a:ext cx="2743200" cy="2362200"/>
          </a:xfrm>
          <a:custGeom>
            <a:avLst/>
            <a:gdLst>
              <a:gd name="connsiteX0" fmla="*/ 2685143 w 2743200"/>
              <a:gd name="connsiteY0" fmla="*/ 87085 h 2032000"/>
              <a:gd name="connsiteX1" fmla="*/ 2598057 w 2743200"/>
              <a:gd name="connsiteY1" fmla="*/ 72571 h 2032000"/>
              <a:gd name="connsiteX2" fmla="*/ 2452914 w 2743200"/>
              <a:gd name="connsiteY2" fmla="*/ 58057 h 2032000"/>
              <a:gd name="connsiteX3" fmla="*/ 2336800 w 2743200"/>
              <a:gd name="connsiteY3" fmla="*/ 43543 h 2032000"/>
              <a:gd name="connsiteX4" fmla="*/ 2293257 w 2743200"/>
              <a:gd name="connsiteY4" fmla="*/ 29028 h 2032000"/>
              <a:gd name="connsiteX5" fmla="*/ 1930400 w 2743200"/>
              <a:gd name="connsiteY5" fmla="*/ 0 h 2032000"/>
              <a:gd name="connsiteX6" fmla="*/ 1291771 w 2743200"/>
              <a:gd name="connsiteY6" fmla="*/ 14514 h 2032000"/>
              <a:gd name="connsiteX7" fmla="*/ 812800 w 2743200"/>
              <a:gd name="connsiteY7" fmla="*/ 43543 h 2032000"/>
              <a:gd name="connsiteX8" fmla="*/ 754743 w 2743200"/>
              <a:gd name="connsiteY8" fmla="*/ 58057 h 2032000"/>
              <a:gd name="connsiteX9" fmla="*/ 667657 w 2743200"/>
              <a:gd name="connsiteY9" fmla="*/ 87085 h 2032000"/>
              <a:gd name="connsiteX10" fmla="*/ 566057 w 2743200"/>
              <a:gd name="connsiteY10" fmla="*/ 145143 h 2032000"/>
              <a:gd name="connsiteX11" fmla="*/ 522514 w 2743200"/>
              <a:gd name="connsiteY11" fmla="*/ 174171 h 2032000"/>
              <a:gd name="connsiteX12" fmla="*/ 464457 w 2743200"/>
              <a:gd name="connsiteY12" fmla="*/ 188685 h 2032000"/>
              <a:gd name="connsiteX13" fmla="*/ 420914 w 2743200"/>
              <a:gd name="connsiteY13" fmla="*/ 232228 h 2032000"/>
              <a:gd name="connsiteX14" fmla="*/ 333828 w 2743200"/>
              <a:gd name="connsiteY14" fmla="*/ 275771 h 2032000"/>
              <a:gd name="connsiteX15" fmla="*/ 246743 w 2743200"/>
              <a:gd name="connsiteY15" fmla="*/ 362857 h 2032000"/>
              <a:gd name="connsiteX16" fmla="*/ 188686 w 2743200"/>
              <a:gd name="connsiteY16" fmla="*/ 406400 h 2032000"/>
              <a:gd name="connsiteX17" fmla="*/ 130628 w 2743200"/>
              <a:gd name="connsiteY17" fmla="*/ 493485 h 2032000"/>
              <a:gd name="connsiteX18" fmla="*/ 101600 w 2743200"/>
              <a:gd name="connsiteY18" fmla="*/ 537028 h 2032000"/>
              <a:gd name="connsiteX19" fmla="*/ 58057 w 2743200"/>
              <a:gd name="connsiteY19" fmla="*/ 580571 h 2032000"/>
              <a:gd name="connsiteX20" fmla="*/ 29028 w 2743200"/>
              <a:gd name="connsiteY20" fmla="*/ 667657 h 2032000"/>
              <a:gd name="connsiteX21" fmla="*/ 14514 w 2743200"/>
              <a:gd name="connsiteY21" fmla="*/ 711200 h 2032000"/>
              <a:gd name="connsiteX22" fmla="*/ 0 w 2743200"/>
              <a:gd name="connsiteY22" fmla="*/ 957943 h 2032000"/>
              <a:gd name="connsiteX23" fmla="*/ 29028 w 2743200"/>
              <a:gd name="connsiteY23" fmla="*/ 1349828 h 2032000"/>
              <a:gd name="connsiteX24" fmla="*/ 72571 w 2743200"/>
              <a:gd name="connsiteY24" fmla="*/ 1509485 h 2032000"/>
              <a:gd name="connsiteX25" fmla="*/ 116114 w 2743200"/>
              <a:gd name="connsiteY25" fmla="*/ 1538514 h 2032000"/>
              <a:gd name="connsiteX26" fmla="*/ 217714 w 2743200"/>
              <a:gd name="connsiteY26" fmla="*/ 1640114 h 2032000"/>
              <a:gd name="connsiteX27" fmla="*/ 261257 w 2743200"/>
              <a:gd name="connsiteY27" fmla="*/ 1669143 h 2032000"/>
              <a:gd name="connsiteX28" fmla="*/ 290286 w 2743200"/>
              <a:gd name="connsiteY28" fmla="*/ 1712685 h 2032000"/>
              <a:gd name="connsiteX29" fmla="*/ 377371 w 2743200"/>
              <a:gd name="connsiteY29" fmla="*/ 1770743 h 2032000"/>
              <a:gd name="connsiteX30" fmla="*/ 464457 w 2743200"/>
              <a:gd name="connsiteY30" fmla="*/ 1814285 h 2032000"/>
              <a:gd name="connsiteX31" fmla="*/ 508000 w 2743200"/>
              <a:gd name="connsiteY31" fmla="*/ 1843314 h 2032000"/>
              <a:gd name="connsiteX32" fmla="*/ 566057 w 2743200"/>
              <a:gd name="connsiteY32" fmla="*/ 1857828 h 2032000"/>
              <a:gd name="connsiteX33" fmla="*/ 638628 w 2743200"/>
              <a:gd name="connsiteY33" fmla="*/ 1886857 h 2032000"/>
              <a:gd name="connsiteX34" fmla="*/ 696686 w 2743200"/>
              <a:gd name="connsiteY34" fmla="*/ 1915885 h 2032000"/>
              <a:gd name="connsiteX35" fmla="*/ 827314 w 2743200"/>
              <a:gd name="connsiteY35" fmla="*/ 1959428 h 2032000"/>
              <a:gd name="connsiteX36" fmla="*/ 914400 w 2743200"/>
              <a:gd name="connsiteY36" fmla="*/ 1988457 h 2032000"/>
              <a:gd name="connsiteX37" fmla="*/ 972457 w 2743200"/>
              <a:gd name="connsiteY37" fmla="*/ 2002971 h 2032000"/>
              <a:gd name="connsiteX38" fmla="*/ 1016000 w 2743200"/>
              <a:gd name="connsiteY38" fmla="*/ 2017485 h 2032000"/>
              <a:gd name="connsiteX39" fmla="*/ 1335314 w 2743200"/>
              <a:gd name="connsiteY39" fmla="*/ 2032000 h 2032000"/>
              <a:gd name="connsiteX40" fmla="*/ 1654628 w 2743200"/>
              <a:gd name="connsiteY40" fmla="*/ 2017485 h 2032000"/>
              <a:gd name="connsiteX41" fmla="*/ 1814286 w 2743200"/>
              <a:gd name="connsiteY41" fmla="*/ 1973943 h 2032000"/>
              <a:gd name="connsiteX42" fmla="*/ 1901371 w 2743200"/>
              <a:gd name="connsiteY42" fmla="*/ 1901371 h 2032000"/>
              <a:gd name="connsiteX43" fmla="*/ 1944914 w 2743200"/>
              <a:gd name="connsiteY43" fmla="*/ 1872343 h 2032000"/>
              <a:gd name="connsiteX44" fmla="*/ 2002971 w 2743200"/>
              <a:gd name="connsiteY44" fmla="*/ 1770743 h 2032000"/>
              <a:gd name="connsiteX45" fmla="*/ 2046514 w 2743200"/>
              <a:gd name="connsiteY45" fmla="*/ 1727200 h 2032000"/>
              <a:gd name="connsiteX46" fmla="*/ 2104571 w 2743200"/>
              <a:gd name="connsiteY46" fmla="*/ 1640114 h 2032000"/>
              <a:gd name="connsiteX47" fmla="*/ 2133600 w 2743200"/>
              <a:gd name="connsiteY47" fmla="*/ 1596571 h 2032000"/>
              <a:gd name="connsiteX48" fmla="*/ 2148114 w 2743200"/>
              <a:gd name="connsiteY48" fmla="*/ 1553028 h 2032000"/>
              <a:gd name="connsiteX49" fmla="*/ 2235200 w 2743200"/>
              <a:gd name="connsiteY49" fmla="*/ 1480457 h 2032000"/>
              <a:gd name="connsiteX50" fmla="*/ 2351314 w 2743200"/>
              <a:gd name="connsiteY50" fmla="*/ 1407885 h 2032000"/>
              <a:gd name="connsiteX51" fmla="*/ 2438400 w 2743200"/>
              <a:gd name="connsiteY51" fmla="*/ 1349828 h 2032000"/>
              <a:gd name="connsiteX52" fmla="*/ 2481943 w 2743200"/>
              <a:gd name="connsiteY52" fmla="*/ 1320800 h 2032000"/>
              <a:gd name="connsiteX53" fmla="*/ 2525486 w 2743200"/>
              <a:gd name="connsiteY53" fmla="*/ 1306285 h 2032000"/>
              <a:gd name="connsiteX54" fmla="*/ 2656114 w 2743200"/>
              <a:gd name="connsiteY54" fmla="*/ 1233714 h 2032000"/>
              <a:gd name="connsiteX55" fmla="*/ 2728686 w 2743200"/>
              <a:gd name="connsiteY55" fmla="*/ 1103085 h 2032000"/>
              <a:gd name="connsiteX56" fmla="*/ 2743200 w 2743200"/>
              <a:gd name="connsiteY56" fmla="*/ 1045028 h 2032000"/>
              <a:gd name="connsiteX57" fmla="*/ 2728686 w 2743200"/>
              <a:gd name="connsiteY57" fmla="*/ 798285 h 2032000"/>
              <a:gd name="connsiteX58" fmla="*/ 2685143 w 2743200"/>
              <a:gd name="connsiteY58" fmla="*/ 653143 h 2032000"/>
              <a:gd name="connsiteX59" fmla="*/ 2670628 w 2743200"/>
              <a:gd name="connsiteY59" fmla="*/ 609600 h 2032000"/>
              <a:gd name="connsiteX60" fmla="*/ 2627086 w 2743200"/>
              <a:gd name="connsiteY60" fmla="*/ 522514 h 2032000"/>
              <a:gd name="connsiteX61" fmla="*/ 2612571 w 2743200"/>
              <a:gd name="connsiteY61" fmla="*/ 188685 h 20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743200" h="2032000">
                <a:moveTo>
                  <a:pt x="2685143" y="87085"/>
                </a:moveTo>
                <a:cubicBezTo>
                  <a:pt x="2656114" y="82247"/>
                  <a:pt x="2627259" y="76221"/>
                  <a:pt x="2598057" y="72571"/>
                </a:cubicBezTo>
                <a:cubicBezTo>
                  <a:pt x="2549810" y="66540"/>
                  <a:pt x="2501239" y="63426"/>
                  <a:pt x="2452914" y="58057"/>
                </a:cubicBezTo>
                <a:cubicBezTo>
                  <a:pt x="2414147" y="53750"/>
                  <a:pt x="2375505" y="48381"/>
                  <a:pt x="2336800" y="43543"/>
                </a:cubicBezTo>
                <a:cubicBezTo>
                  <a:pt x="2322286" y="38705"/>
                  <a:pt x="2308192" y="32347"/>
                  <a:pt x="2293257" y="29028"/>
                </a:cubicBezTo>
                <a:cubicBezTo>
                  <a:pt x="2173650" y="2448"/>
                  <a:pt x="2053272" y="6467"/>
                  <a:pt x="1930400" y="0"/>
                </a:cubicBezTo>
                <a:lnTo>
                  <a:pt x="1291771" y="14514"/>
                </a:lnTo>
                <a:cubicBezTo>
                  <a:pt x="1131942" y="20741"/>
                  <a:pt x="812800" y="43543"/>
                  <a:pt x="812800" y="43543"/>
                </a:cubicBezTo>
                <a:cubicBezTo>
                  <a:pt x="793448" y="48381"/>
                  <a:pt x="773850" y="52325"/>
                  <a:pt x="754743" y="58057"/>
                </a:cubicBezTo>
                <a:cubicBezTo>
                  <a:pt x="725435" y="66849"/>
                  <a:pt x="667657" y="87085"/>
                  <a:pt x="667657" y="87085"/>
                </a:cubicBezTo>
                <a:cubicBezTo>
                  <a:pt x="561582" y="157803"/>
                  <a:pt x="694948" y="71491"/>
                  <a:pt x="566057" y="145143"/>
                </a:cubicBezTo>
                <a:cubicBezTo>
                  <a:pt x="550911" y="153798"/>
                  <a:pt x="538548" y="167300"/>
                  <a:pt x="522514" y="174171"/>
                </a:cubicBezTo>
                <a:cubicBezTo>
                  <a:pt x="504179" y="182029"/>
                  <a:pt x="483809" y="183847"/>
                  <a:pt x="464457" y="188685"/>
                </a:cubicBezTo>
                <a:cubicBezTo>
                  <a:pt x="449943" y="203199"/>
                  <a:pt x="437993" y="220842"/>
                  <a:pt x="420914" y="232228"/>
                </a:cubicBezTo>
                <a:cubicBezTo>
                  <a:pt x="320045" y="299475"/>
                  <a:pt x="436594" y="184423"/>
                  <a:pt x="333828" y="275771"/>
                </a:cubicBezTo>
                <a:cubicBezTo>
                  <a:pt x="303145" y="303045"/>
                  <a:pt x="279585" y="338225"/>
                  <a:pt x="246743" y="362857"/>
                </a:cubicBezTo>
                <a:cubicBezTo>
                  <a:pt x="227391" y="377371"/>
                  <a:pt x="204757" y="388320"/>
                  <a:pt x="188686" y="406400"/>
                </a:cubicBezTo>
                <a:cubicBezTo>
                  <a:pt x="165508" y="432475"/>
                  <a:pt x="149980" y="464457"/>
                  <a:pt x="130628" y="493485"/>
                </a:cubicBezTo>
                <a:cubicBezTo>
                  <a:pt x="120952" y="507999"/>
                  <a:pt x="113935" y="524693"/>
                  <a:pt x="101600" y="537028"/>
                </a:cubicBezTo>
                <a:lnTo>
                  <a:pt x="58057" y="580571"/>
                </a:lnTo>
                <a:lnTo>
                  <a:pt x="29028" y="667657"/>
                </a:lnTo>
                <a:lnTo>
                  <a:pt x="14514" y="711200"/>
                </a:lnTo>
                <a:cubicBezTo>
                  <a:pt x="9676" y="793448"/>
                  <a:pt x="0" y="875553"/>
                  <a:pt x="0" y="957943"/>
                </a:cubicBezTo>
                <a:cubicBezTo>
                  <a:pt x="0" y="1073193"/>
                  <a:pt x="10116" y="1226899"/>
                  <a:pt x="29028" y="1349828"/>
                </a:cubicBezTo>
                <a:cubicBezTo>
                  <a:pt x="32390" y="1371683"/>
                  <a:pt x="57018" y="1499116"/>
                  <a:pt x="72571" y="1509485"/>
                </a:cubicBezTo>
                <a:lnTo>
                  <a:pt x="116114" y="1538514"/>
                </a:lnTo>
                <a:cubicBezTo>
                  <a:pt x="182658" y="1638330"/>
                  <a:pt x="141073" y="1614568"/>
                  <a:pt x="217714" y="1640114"/>
                </a:cubicBezTo>
                <a:cubicBezTo>
                  <a:pt x="232228" y="1649790"/>
                  <a:pt x="248922" y="1656808"/>
                  <a:pt x="261257" y="1669143"/>
                </a:cubicBezTo>
                <a:cubicBezTo>
                  <a:pt x="273592" y="1681478"/>
                  <a:pt x="277158" y="1701198"/>
                  <a:pt x="290286" y="1712685"/>
                </a:cubicBezTo>
                <a:cubicBezTo>
                  <a:pt x="316542" y="1735659"/>
                  <a:pt x="348343" y="1751391"/>
                  <a:pt x="377371" y="1770743"/>
                </a:cubicBezTo>
                <a:cubicBezTo>
                  <a:pt x="433641" y="1808256"/>
                  <a:pt x="404368" y="1794256"/>
                  <a:pt x="464457" y="1814285"/>
                </a:cubicBezTo>
                <a:cubicBezTo>
                  <a:pt x="478971" y="1823961"/>
                  <a:pt x="491966" y="1836442"/>
                  <a:pt x="508000" y="1843314"/>
                </a:cubicBezTo>
                <a:cubicBezTo>
                  <a:pt x="526335" y="1851172"/>
                  <a:pt x="547133" y="1851520"/>
                  <a:pt x="566057" y="1857828"/>
                </a:cubicBezTo>
                <a:cubicBezTo>
                  <a:pt x="590774" y="1866067"/>
                  <a:pt x="614820" y="1876276"/>
                  <a:pt x="638628" y="1886857"/>
                </a:cubicBezTo>
                <a:cubicBezTo>
                  <a:pt x="658400" y="1895644"/>
                  <a:pt x="676914" y="1907098"/>
                  <a:pt x="696686" y="1915885"/>
                </a:cubicBezTo>
                <a:cubicBezTo>
                  <a:pt x="797436" y="1960663"/>
                  <a:pt x="736586" y="1932210"/>
                  <a:pt x="827314" y="1959428"/>
                </a:cubicBezTo>
                <a:cubicBezTo>
                  <a:pt x="856622" y="1968221"/>
                  <a:pt x="884715" y="1981036"/>
                  <a:pt x="914400" y="1988457"/>
                </a:cubicBezTo>
                <a:cubicBezTo>
                  <a:pt x="933752" y="1993295"/>
                  <a:pt x="953277" y="1997491"/>
                  <a:pt x="972457" y="2002971"/>
                </a:cubicBezTo>
                <a:cubicBezTo>
                  <a:pt x="987168" y="2007174"/>
                  <a:pt x="1000749" y="2016265"/>
                  <a:pt x="1016000" y="2017485"/>
                </a:cubicBezTo>
                <a:cubicBezTo>
                  <a:pt x="1122209" y="2025982"/>
                  <a:pt x="1228876" y="2027162"/>
                  <a:pt x="1335314" y="2032000"/>
                </a:cubicBezTo>
                <a:cubicBezTo>
                  <a:pt x="1441752" y="2027162"/>
                  <a:pt x="1548609" y="2028087"/>
                  <a:pt x="1654628" y="2017485"/>
                </a:cubicBezTo>
                <a:cubicBezTo>
                  <a:pt x="1701399" y="2012808"/>
                  <a:pt x="1765178" y="1990312"/>
                  <a:pt x="1814286" y="1973943"/>
                </a:cubicBezTo>
                <a:cubicBezTo>
                  <a:pt x="1922404" y="1901862"/>
                  <a:pt x="1789603" y="1994510"/>
                  <a:pt x="1901371" y="1901371"/>
                </a:cubicBezTo>
                <a:cubicBezTo>
                  <a:pt x="1914772" y="1890204"/>
                  <a:pt x="1930400" y="1882019"/>
                  <a:pt x="1944914" y="1872343"/>
                </a:cubicBezTo>
                <a:cubicBezTo>
                  <a:pt x="1962659" y="1836853"/>
                  <a:pt x="1977327" y="1801515"/>
                  <a:pt x="2002971" y="1770743"/>
                </a:cubicBezTo>
                <a:cubicBezTo>
                  <a:pt x="2016112" y="1754974"/>
                  <a:pt x="2033912" y="1743403"/>
                  <a:pt x="2046514" y="1727200"/>
                </a:cubicBezTo>
                <a:cubicBezTo>
                  <a:pt x="2067933" y="1699661"/>
                  <a:pt x="2085219" y="1669143"/>
                  <a:pt x="2104571" y="1640114"/>
                </a:cubicBezTo>
                <a:lnTo>
                  <a:pt x="2133600" y="1596571"/>
                </a:lnTo>
                <a:cubicBezTo>
                  <a:pt x="2138438" y="1582057"/>
                  <a:pt x="2139627" y="1565758"/>
                  <a:pt x="2148114" y="1553028"/>
                </a:cubicBezTo>
                <a:cubicBezTo>
                  <a:pt x="2170465" y="1519501"/>
                  <a:pt x="2203070" y="1501877"/>
                  <a:pt x="2235200" y="1480457"/>
                </a:cubicBezTo>
                <a:cubicBezTo>
                  <a:pt x="2304832" y="1376007"/>
                  <a:pt x="2206228" y="1504608"/>
                  <a:pt x="2351314" y="1407885"/>
                </a:cubicBezTo>
                <a:lnTo>
                  <a:pt x="2438400" y="1349828"/>
                </a:lnTo>
                <a:cubicBezTo>
                  <a:pt x="2452914" y="1340152"/>
                  <a:pt x="2465394" y="1326316"/>
                  <a:pt x="2481943" y="1320800"/>
                </a:cubicBezTo>
                <a:cubicBezTo>
                  <a:pt x="2496457" y="1315962"/>
                  <a:pt x="2512112" y="1313715"/>
                  <a:pt x="2525486" y="1306285"/>
                </a:cubicBezTo>
                <a:cubicBezTo>
                  <a:pt x="2675204" y="1223107"/>
                  <a:pt x="2557589" y="1266555"/>
                  <a:pt x="2656114" y="1233714"/>
                </a:cubicBezTo>
                <a:cubicBezTo>
                  <a:pt x="2708090" y="1155749"/>
                  <a:pt x="2709526" y="1170143"/>
                  <a:pt x="2728686" y="1103085"/>
                </a:cubicBezTo>
                <a:cubicBezTo>
                  <a:pt x="2734166" y="1083905"/>
                  <a:pt x="2738362" y="1064380"/>
                  <a:pt x="2743200" y="1045028"/>
                </a:cubicBezTo>
                <a:cubicBezTo>
                  <a:pt x="2738362" y="962780"/>
                  <a:pt x="2736497" y="880304"/>
                  <a:pt x="2728686" y="798285"/>
                </a:cubicBezTo>
                <a:cubicBezTo>
                  <a:pt x="2725762" y="767581"/>
                  <a:pt x="2691316" y="671661"/>
                  <a:pt x="2685143" y="653143"/>
                </a:cubicBezTo>
                <a:cubicBezTo>
                  <a:pt x="2680305" y="638629"/>
                  <a:pt x="2679115" y="622330"/>
                  <a:pt x="2670628" y="609600"/>
                </a:cubicBezTo>
                <a:cubicBezTo>
                  <a:pt x="2633114" y="553327"/>
                  <a:pt x="2647116" y="582606"/>
                  <a:pt x="2627086" y="522514"/>
                </a:cubicBezTo>
                <a:cubicBezTo>
                  <a:pt x="2611229" y="237104"/>
                  <a:pt x="2612571" y="348477"/>
                  <a:pt x="2612571" y="188685"/>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CA04542A-CA69-47AE-AA40-D423979E3058}"/>
              </a:ext>
            </a:extLst>
          </p:cNvPr>
          <p:cNvSpPr/>
          <p:nvPr/>
        </p:nvSpPr>
        <p:spPr>
          <a:xfrm>
            <a:off x="3338285" y="2540000"/>
            <a:ext cx="4499429" cy="3251199"/>
          </a:xfrm>
          <a:custGeom>
            <a:avLst/>
            <a:gdLst>
              <a:gd name="connsiteX0" fmla="*/ 2685143 w 2743200"/>
              <a:gd name="connsiteY0" fmla="*/ 87085 h 2032000"/>
              <a:gd name="connsiteX1" fmla="*/ 2598057 w 2743200"/>
              <a:gd name="connsiteY1" fmla="*/ 72571 h 2032000"/>
              <a:gd name="connsiteX2" fmla="*/ 2452914 w 2743200"/>
              <a:gd name="connsiteY2" fmla="*/ 58057 h 2032000"/>
              <a:gd name="connsiteX3" fmla="*/ 2336800 w 2743200"/>
              <a:gd name="connsiteY3" fmla="*/ 43543 h 2032000"/>
              <a:gd name="connsiteX4" fmla="*/ 2293257 w 2743200"/>
              <a:gd name="connsiteY4" fmla="*/ 29028 h 2032000"/>
              <a:gd name="connsiteX5" fmla="*/ 1930400 w 2743200"/>
              <a:gd name="connsiteY5" fmla="*/ 0 h 2032000"/>
              <a:gd name="connsiteX6" fmla="*/ 1291771 w 2743200"/>
              <a:gd name="connsiteY6" fmla="*/ 14514 h 2032000"/>
              <a:gd name="connsiteX7" fmla="*/ 812800 w 2743200"/>
              <a:gd name="connsiteY7" fmla="*/ 43543 h 2032000"/>
              <a:gd name="connsiteX8" fmla="*/ 754743 w 2743200"/>
              <a:gd name="connsiteY8" fmla="*/ 58057 h 2032000"/>
              <a:gd name="connsiteX9" fmla="*/ 667657 w 2743200"/>
              <a:gd name="connsiteY9" fmla="*/ 87085 h 2032000"/>
              <a:gd name="connsiteX10" fmla="*/ 566057 w 2743200"/>
              <a:gd name="connsiteY10" fmla="*/ 145143 h 2032000"/>
              <a:gd name="connsiteX11" fmla="*/ 522514 w 2743200"/>
              <a:gd name="connsiteY11" fmla="*/ 174171 h 2032000"/>
              <a:gd name="connsiteX12" fmla="*/ 464457 w 2743200"/>
              <a:gd name="connsiteY12" fmla="*/ 188685 h 2032000"/>
              <a:gd name="connsiteX13" fmla="*/ 420914 w 2743200"/>
              <a:gd name="connsiteY13" fmla="*/ 232228 h 2032000"/>
              <a:gd name="connsiteX14" fmla="*/ 333828 w 2743200"/>
              <a:gd name="connsiteY14" fmla="*/ 275771 h 2032000"/>
              <a:gd name="connsiteX15" fmla="*/ 246743 w 2743200"/>
              <a:gd name="connsiteY15" fmla="*/ 362857 h 2032000"/>
              <a:gd name="connsiteX16" fmla="*/ 188686 w 2743200"/>
              <a:gd name="connsiteY16" fmla="*/ 406400 h 2032000"/>
              <a:gd name="connsiteX17" fmla="*/ 130628 w 2743200"/>
              <a:gd name="connsiteY17" fmla="*/ 493485 h 2032000"/>
              <a:gd name="connsiteX18" fmla="*/ 101600 w 2743200"/>
              <a:gd name="connsiteY18" fmla="*/ 537028 h 2032000"/>
              <a:gd name="connsiteX19" fmla="*/ 58057 w 2743200"/>
              <a:gd name="connsiteY19" fmla="*/ 580571 h 2032000"/>
              <a:gd name="connsiteX20" fmla="*/ 29028 w 2743200"/>
              <a:gd name="connsiteY20" fmla="*/ 667657 h 2032000"/>
              <a:gd name="connsiteX21" fmla="*/ 14514 w 2743200"/>
              <a:gd name="connsiteY21" fmla="*/ 711200 h 2032000"/>
              <a:gd name="connsiteX22" fmla="*/ 0 w 2743200"/>
              <a:gd name="connsiteY22" fmla="*/ 957943 h 2032000"/>
              <a:gd name="connsiteX23" fmla="*/ 29028 w 2743200"/>
              <a:gd name="connsiteY23" fmla="*/ 1349828 h 2032000"/>
              <a:gd name="connsiteX24" fmla="*/ 72571 w 2743200"/>
              <a:gd name="connsiteY24" fmla="*/ 1509485 h 2032000"/>
              <a:gd name="connsiteX25" fmla="*/ 116114 w 2743200"/>
              <a:gd name="connsiteY25" fmla="*/ 1538514 h 2032000"/>
              <a:gd name="connsiteX26" fmla="*/ 217714 w 2743200"/>
              <a:gd name="connsiteY26" fmla="*/ 1640114 h 2032000"/>
              <a:gd name="connsiteX27" fmla="*/ 261257 w 2743200"/>
              <a:gd name="connsiteY27" fmla="*/ 1669143 h 2032000"/>
              <a:gd name="connsiteX28" fmla="*/ 290286 w 2743200"/>
              <a:gd name="connsiteY28" fmla="*/ 1712685 h 2032000"/>
              <a:gd name="connsiteX29" fmla="*/ 377371 w 2743200"/>
              <a:gd name="connsiteY29" fmla="*/ 1770743 h 2032000"/>
              <a:gd name="connsiteX30" fmla="*/ 464457 w 2743200"/>
              <a:gd name="connsiteY30" fmla="*/ 1814285 h 2032000"/>
              <a:gd name="connsiteX31" fmla="*/ 508000 w 2743200"/>
              <a:gd name="connsiteY31" fmla="*/ 1843314 h 2032000"/>
              <a:gd name="connsiteX32" fmla="*/ 566057 w 2743200"/>
              <a:gd name="connsiteY32" fmla="*/ 1857828 h 2032000"/>
              <a:gd name="connsiteX33" fmla="*/ 638628 w 2743200"/>
              <a:gd name="connsiteY33" fmla="*/ 1886857 h 2032000"/>
              <a:gd name="connsiteX34" fmla="*/ 696686 w 2743200"/>
              <a:gd name="connsiteY34" fmla="*/ 1915885 h 2032000"/>
              <a:gd name="connsiteX35" fmla="*/ 827314 w 2743200"/>
              <a:gd name="connsiteY35" fmla="*/ 1959428 h 2032000"/>
              <a:gd name="connsiteX36" fmla="*/ 914400 w 2743200"/>
              <a:gd name="connsiteY36" fmla="*/ 1988457 h 2032000"/>
              <a:gd name="connsiteX37" fmla="*/ 972457 w 2743200"/>
              <a:gd name="connsiteY37" fmla="*/ 2002971 h 2032000"/>
              <a:gd name="connsiteX38" fmla="*/ 1016000 w 2743200"/>
              <a:gd name="connsiteY38" fmla="*/ 2017485 h 2032000"/>
              <a:gd name="connsiteX39" fmla="*/ 1335314 w 2743200"/>
              <a:gd name="connsiteY39" fmla="*/ 2032000 h 2032000"/>
              <a:gd name="connsiteX40" fmla="*/ 1654628 w 2743200"/>
              <a:gd name="connsiteY40" fmla="*/ 2017485 h 2032000"/>
              <a:gd name="connsiteX41" fmla="*/ 1814286 w 2743200"/>
              <a:gd name="connsiteY41" fmla="*/ 1973943 h 2032000"/>
              <a:gd name="connsiteX42" fmla="*/ 1901371 w 2743200"/>
              <a:gd name="connsiteY42" fmla="*/ 1901371 h 2032000"/>
              <a:gd name="connsiteX43" fmla="*/ 1944914 w 2743200"/>
              <a:gd name="connsiteY43" fmla="*/ 1872343 h 2032000"/>
              <a:gd name="connsiteX44" fmla="*/ 2002971 w 2743200"/>
              <a:gd name="connsiteY44" fmla="*/ 1770743 h 2032000"/>
              <a:gd name="connsiteX45" fmla="*/ 2046514 w 2743200"/>
              <a:gd name="connsiteY45" fmla="*/ 1727200 h 2032000"/>
              <a:gd name="connsiteX46" fmla="*/ 2104571 w 2743200"/>
              <a:gd name="connsiteY46" fmla="*/ 1640114 h 2032000"/>
              <a:gd name="connsiteX47" fmla="*/ 2133600 w 2743200"/>
              <a:gd name="connsiteY47" fmla="*/ 1596571 h 2032000"/>
              <a:gd name="connsiteX48" fmla="*/ 2148114 w 2743200"/>
              <a:gd name="connsiteY48" fmla="*/ 1553028 h 2032000"/>
              <a:gd name="connsiteX49" fmla="*/ 2235200 w 2743200"/>
              <a:gd name="connsiteY49" fmla="*/ 1480457 h 2032000"/>
              <a:gd name="connsiteX50" fmla="*/ 2351314 w 2743200"/>
              <a:gd name="connsiteY50" fmla="*/ 1407885 h 2032000"/>
              <a:gd name="connsiteX51" fmla="*/ 2438400 w 2743200"/>
              <a:gd name="connsiteY51" fmla="*/ 1349828 h 2032000"/>
              <a:gd name="connsiteX52" fmla="*/ 2481943 w 2743200"/>
              <a:gd name="connsiteY52" fmla="*/ 1320800 h 2032000"/>
              <a:gd name="connsiteX53" fmla="*/ 2525486 w 2743200"/>
              <a:gd name="connsiteY53" fmla="*/ 1306285 h 2032000"/>
              <a:gd name="connsiteX54" fmla="*/ 2656114 w 2743200"/>
              <a:gd name="connsiteY54" fmla="*/ 1233714 h 2032000"/>
              <a:gd name="connsiteX55" fmla="*/ 2728686 w 2743200"/>
              <a:gd name="connsiteY55" fmla="*/ 1103085 h 2032000"/>
              <a:gd name="connsiteX56" fmla="*/ 2743200 w 2743200"/>
              <a:gd name="connsiteY56" fmla="*/ 1045028 h 2032000"/>
              <a:gd name="connsiteX57" fmla="*/ 2728686 w 2743200"/>
              <a:gd name="connsiteY57" fmla="*/ 798285 h 2032000"/>
              <a:gd name="connsiteX58" fmla="*/ 2685143 w 2743200"/>
              <a:gd name="connsiteY58" fmla="*/ 653143 h 2032000"/>
              <a:gd name="connsiteX59" fmla="*/ 2670628 w 2743200"/>
              <a:gd name="connsiteY59" fmla="*/ 609600 h 2032000"/>
              <a:gd name="connsiteX60" fmla="*/ 2627086 w 2743200"/>
              <a:gd name="connsiteY60" fmla="*/ 522514 h 2032000"/>
              <a:gd name="connsiteX61" fmla="*/ 2612571 w 2743200"/>
              <a:gd name="connsiteY61" fmla="*/ 188685 h 20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743200" h="2032000">
                <a:moveTo>
                  <a:pt x="2685143" y="87085"/>
                </a:moveTo>
                <a:cubicBezTo>
                  <a:pt x="2656114" y="82247"/>
                  <a:pt x="2627259" y="76221"/>
                  <a:pt x="2598057" y="72571"/>
                </a:cubicBezTo>
                <a:cubicBezTo>
                  <a:pt x="2549810" y="66540"/>
                  <a:pt x="2501239" y="63426"/>
                  <a:pt x="2452914" y="58057"/>
                </a:cubicBezTo>
                <a:cubicBezTo>
                  <a:pt x="2414147" y="53750"/>
                  <a:pt x="2375505" y="48381"/>
                  <a:pt x="2336800" y="43543"/>
                </a:cubicBezTo>
                <a:cubicBezTo>
                  <a:pt x="2322286" y="38705"/>
                  <a:pt x="2308192" y="32347"/>
                  <a:pt x="2293257" y="29028"/>
                </a:cubicBezTo>
                <a:cubicBezTo>
                  <a:pt x="2173650" y="2448"/>
                  <a:pt x="2053272" y="6467"/>
                  <a:pt x="1930400" y="0"/>
                </a:cubicBezTo>
                <a:lnTo>
                  <a:pt x="1291771" y="14514"/>
                </a:lnTo>
                <a:cubicBezTo>
                  <a:pt x="1131942" y="20741"/>
                  <a:pt x="812800" y="43543"/>
                  <a:pt x="812800" y="43543"/>
                </a:cubicBezTo>
                <a:cubicBezTo>
                  <a:pt x="793448" y="48381"/>
                  <a:pt x="773850" y="52325"/>
                  <a:pt x="754743" y="58057"/>
                </a:cubicBezTo>
                <a:cubicBezTo>
                  <a:pt x="725435" y="66849"/>
                  <a:pt x="667657" y="87085"/>
                  <a:pt x="667657" y="87085"/>
                </a:cubicBezTo>
                <a:cubicBezTo>
                  <a:pt x="561582" y="157803"/>
                  <a:pt x="694948" y="71491"/>
                  <a:pt x="566057" y="145143"/>
                </a:cubicBezTo>
                <a:cubicBezTo>
                  <a:pt x="550911" y="153798"/>
                  <a:pt x="538548" y="167300"/>
                  <a:pt x="522514" y="174171"/>
                </a:cubicBezTo>
                <a:cubicBezTo>
                  <a:pt x="504179" y="182029"/>
                  <a:pt x="483809" y="183847"/>
                  <a:pt x="464457" y="188685"/>
                </a:cubicBezTo>
                <a:cubicBezTo>
                  <a:pt x="449943" y="203199"/>
                  <a:pt x="437993" y="220842"/>
                  <a:pt x="420914" y="232228"/>
                </a:cubicBezTo>
                <a:cubicBezTo>
                  <a:pt x="320045" y="299475"/>
                  <a:pt x="436594" y="184423"/>
                  <a:pt x="333828" y="275771"/>
                </a:cubicBezTo>
                <a:cubicBezTo>
                  <a:pt x="303145" y="303045"/>
                  <a:pt x="279585" y="338225"/>
                  <a:pt x="246743" y="362857"/>
                </a:cubicBezTo>
                <a:cubicBezTo>
                  <a:pt x="227391" y="377371"/>
                  <a:pt x="204757" y="388320"/>
                  <a:pt x="188686" y="406400"/>
                </a:cubicBezTo>
                <a:cubicBezTo>
                  <a:pt x="165508" y="432475"/>
                  <a:pt x="149980" y="464457"/>
                  <a:pt x="130628" y="493485"/>
                </a:cubicBezTo>
                <a:cubicBezTo>
                  <a:pt x="120952" y="507999"/>
                  <a:pt x="113935" y="524693"/>
                  <a:pt x="101600" y="537028"/>
                </a:cubicBezTo>
                <a:lnTo>
                  <a:pt x="58057" y="580571"/>
                </a:lnTo>
                <a:lnTo>
                  <a:pt x="29028" y="667657"/>
                </a:lnTo>
                <a:lnTo>
                  <a:pt x="14514" y="711200"/>
                </a:lnTo>
                <a:cubicBezTo>
                  <a:pt x="9676" y="793448"/>
                  <a:pt x="0" y="875553"/>
                  <a:pt x="0" y="957943"/>
                </a:cubicBezTo>
                <a:cubicBezTo>
                  <a:pt x="0" y="1073193"/>
                  <a:pt x="10116" y="1226899"/>
                  <a:pt x="29028" y="1349828"/>
                </a:cubicBezTo>
                <a:cubicBezTo>
                  <a:pt x="32390" y="1371683"/>
                  <a:pt x="57018" y="1499116"/>
                  <a:pt x="72571" y="1509485"/>
                </a:cubicBezTo>
                <a:lnTo>
                  <a:pt x="116114" y="1538514"/>
                </a:lnTo>
                <a:cubicBezTo>
                  <a:pt x="182658" y="1638330"/>
                  <a:pt x="141073" y="1614568"/>
                  <a:pt x="217714" y="1640114"/>
                </a:cubicBezTo>
                <a:cubicBezTo>
                  <a:pt x="232228" y="1649790"/>
                  <a:pt x="248922" y="1656808"/>
                  <a:pt x="261257" y="1669143"/>
                </a:cubicBezTo>
                <a:cubicBezTo>
                  <a:pt x="273592" y="1681478"/>
                  <a:pt x="277158" y="1701198"/>
                  <a:pt x="290286" y="1712685"/>
                </a:cubicBezTo>
                <a:cubicBezTo>
                  <a:pt x="316542" y="1735659"/>
                  <a:pt x="348343" y="1751391"/>
                  <a:pt x="377371" y="1770743"/>
                </a:cubicBezTo>
                <a:cubicBezTo>
                  <a:pt x="433641" y="1808256"/>
                  <a:pt x="404368" y="1794256"/>
                  <a:pt x="464457" y="1814285"/>
                </a:cubicBezTo>
                <a:cubicBezTo>
                  <a:pt x="478971" y="1823961"/>
                  <a:pt x="491966" y="1836442"/>
                  <a:pt x="508000" y="1843314"/>
                </a:cubicBezTo>
                <a:cubicBezTo>
                  <a:pt x="526335" y="1851172"/>
                  <a:pt x="547133" y="1851520"/>
                  <a:pt x="566057" y="1857828"/>
                </a:cubicBezTo>
                <a:cubicBezTo>
                  <a:pt x="590774" y="1866067"/>
                  <a:pt x="614820" y="1876276"/>
                  <a:pt x="638628" y="1886857"/>
                </a:cubicBezTo>
                <a:cubicBezTo>
                  <a:pt x="658400" y="1895644"/>
                  <a:pt x="676914" y="1907098"/>
                  <a:pt x="696686" y="1915885"/>
                </a:cubicBezTo>
                <a:cubicBezTo>
                  <a:pt x="797436" y="1960663"/>
                  <a:pt x="736586" y="1932210"/>
                  <a:pt x="827314" y="1959428"/>
                </a:cubicBezTo>
                <a:cubicBezTo>
                  <a:pt x="856622" y="1968221"/>
                  <a:pt x="884715" y="1981036"/>
                  <a:pt x="914400" y="1988457"/>
                </a:cubicBezTo>
                <a:cubicBezTo>
                  <a:pt x="933752" y="1993295"/>
                  <a:pt x="953277" y="1997491"/>
                  <a:pt x="972457" y="2002971"/>
                </a:cubicBezTo>
                <a:cubicBezTo>
                  <a:pt x="987168" y="2007174"/>
                  <a:pt x="1000749" y="2016265"/>
                  <a:pt x="1016000" y="2017485"/>
                </a:cubicBezTo>
                <a:cubicBezTo>
                  <a:pt x="1122209" y="2025982"/>
                  <a:pt x="1228876" y="2027162"/>
                  <a:pt x="1335314" y="2032000"/>
                </a:cubicBezTo>
                <a:cubicBezTo>
                  <a:pt x="1441752" y="2027162"/>
                  <a:pt x="1548609" y="2028087"/>
                  <a:pt x="1654628" y="2017485"/>
                </a:cubicBezTo>
                <a:cubicBezTo>
                  <a:pt x="1701399" y="2012808"/>
                  <a:pt x="1765178" y="1990312"/>
                  <a:pt x="1814286" y="1973943"/>
                </a:cubicBezTo>
                <a:cubicBezTo>
                  <a:pt x="1922404" y="1901862"/>
                  <a:pt x="1789603" y="1994510"/>
                  <a:pt x="1901371" y="1901371"/>
                </a:cubicBezTo>
                <a:cubicBezTo>
                  <a:pt x="1914772" y="1890204"/>
                  <a:pt x="1930400" y="1882019"/>
                  <a:pt x="1944914" y="1872343"/>
                </a:cubicBezTo>
                <a:cubicBezTo>
                  <a:pt x="1962659" y="1836853"/>
                  <a:pt x="1977327" y="1801515"/>
                  <a:pt x="2002971" y="1770743"/>
                </a:cubicBezTo>
                <a:cubicBezTo>
                  <a:pt x="2016112" y="1754974"/>
                  <a:pt x="2033912" y="1743403"/>
                  <a:pt x="2046514" y="1727200"/>
                </a:cubicBezTo>
                <a:cubicBezTo>
                  <a:pt x="2067933" y="1699661"/>
                  <a:pt x="2085219" y="1669143"/>
                  <a:pt x="2104571" y="1640114"/>
                </a:cubicBezTo>
                <a:lnTo>
                  <a:pt x="2133600" y="1596571"/>
                </a:lnTo>
                <a:cubicBezTo>
                  <a:pt x="2138438" y="1582057"/>
                  <a:pt x="2139627" y="1565758"/>
                  <a:pt x="2148114" y="1553028"/>
                </a:cubicBezTo>
                <a:cubicBezTo>
                  <a:pt x="2170465" y="1519501"/>
                  <a:pt x="2203070" y="1501877"/>
                  <a:pt x="2235200" y="1480457"/>
                </a:cubicBezTo>
                <a:cubicBezTo>
                  <a:pt x="2304832" y="1376007"/>
                  <a:pt x="2206228" y="1504608"/>
                  <a:pt x="2351314" y="1407885"/>
                </a:cubicBezTo>
                <a:lnTo>
                  <a:pt x="2438400" y="1349828"/>
                </a:lnTo>
                <a:cubicBezTo>
                  <a:pt x="2452914" y="1340152"/>
                  <a:pt x="2465394" y="1326316"/>
                  <a:pt x="2481943" y="1320800"/>
                </a:cubicBezTo>
                <a:cubicBezTo>
                  <a:pt x="2496457" y="1315962"/>
                  <a:pt x="2512112" y="1313715"/>
                  <a:pt x="2525486" y="1306285"/>
                </a:cubicBezTo>
                <a:cubicBezTo>
                  <a:pt x="2675204" y="1223107"/>
                  <a:pt x="2557589" y="1266555"/>
                  <a:pt x="2656114" y="1233714"/>
                </a:cubicBezTo>
                <a:cubicBezTo>
                  <a:pt x="2708090" y="1155749"/>
                  <a:pt x="2709526" y="1170143"/>
                  <a:pt x="2728686" y="1103085"/>
                </a:cubicBezTo>
                <a:cubicBezTo>
                  <a:pt x="2734166" y="1083905"/>
                  <a:pt x="2738362" y="1064380"/>
                  <a:pt x="2743200" y="1045028"/>
                </a:cubicBezTo>
                <a:cubicBezTo>
                  <a:pt x="2738362" y="962780"/>
                  <a:pt x="2736497" y="880304"/>
                  <a:pt x="2728686" y="798285"/>
                </a:cubicBezTo>
                <a:cubicBezTo>
                  <a:pt x="2725762" y="767581"/>
                  <a:pt x="2691316" y="671661"/>
                  <a:pt x="2685143" y="653143"/>
                </a:cubicBezTo>
                <a:cubicBezTo>
                  <a:pt x="2680305" y="638629"/>
                  <a:pt x="2679115" y="622330"/>
                  <a:pt x="2670628" y="609600"/>
                </a:cubicBezTo>
                <a:cubicBezTo>
                  <a:pt x="2633114" y="553327"/>
                  <a:pt x="2647116" y="582606"/>
                  <a:pt x="2627086" y="522514"/>
                </a:cubicBezTo>
                <a:cubicBezTo>
                  <a:pt x="2611229" y="237104"/>
                  <a:pt x="2612571" y="348477"/>
                  <a:pt x="2612571" y="188685"/>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EF89C78-CE5F-4EB8-8C4D-533CFDBA3BDD}"/>
              </a:ext>
            </a:extLst>
          </p:cNvPr>
          <p:cNvSpPr txBox="1"/>
          <p:nvPr/>
        </p:nvSpPr>
        <p:spPr>
          <a:xfrm>
            <a:off x="5889168" y="3895949"/>
            <a:ext cx="1233716" cy="1200329"/>
          </a:xfrm>
          <a:prstGeom prst="rect">
            <a:avLst/>
          </a:prstGeom>
          <a:noFill/>
        </p:spPr>
        <p:txBody>
          <a:bodyPr wrap="square" rtlCol="0">
            <a:spAutoFit/>
          </a:bodyPr>
          <a:lstStyle/>
          <a:p>
            <a:r>
              <a:rPr lang="en-US" dirty="0">
                <a:solidFill>
                  <a:srgbClr val="FF0000"/>
                </a:solidFill>
              </a:rPr>
              <a:t>Call-in Customer Service Experience</a:t>
            </a:r>
          </a:p>
        </p:txBody>
      </p:sp>
      <p:sp>
        <p:nvSpPr>
          <p:cNvPr id="10" name="TextBox 9">
            <a:extLst>
              <a:ext uri="{FF2B5EF4-FFF2-40B4-BE49-F238E27FC236}">
                <a16:creationId xmlns:a16="http://schemas.microsoft.com/office/drawing/2014/main" id="{3F99FDCE-F439-4CF2-BF9A-13EAA3F500A5}"/>
              </a:ext>
            </a:extLst>
          </p:cNvPr>
          <p:cNvSpPr txBox="1"/>
          <p:nvPr/>
        </p:nvSpPr>
        <p:spPr>
          <a:xfrm>
            <a:off x="5587999" y="718829"/>
            <a:ext cx="1233716" cy="646331"/>
          </a:xfrm>
          <a:prstGeom prst="rect">
            <a:avLst/>
          </a:prstGeom>
          <a:noFill/>
        </p:spPr>
        <p:txBody>
          <a:bodyPr wrap="square" rtlCol="0">
            <a:spAutoFit/>
          </a:bodyPr>
          <a:lstStyle/>
          <a:p>
            <a:r>
              <a:rPr lang="en-US" dirty="0">
                <a:solidFill>
                  <a:srgbClr val="FF0000"/>
                </a:solidFill>
              </a:rPr>
              <a:t>Internet Speed</a:t>
            </a:r>
          </a:p>
        </p:txBody>
      </p:sp>
      <p:sp>
        <p:nvSpPr>
          <p:cNvPr id="11" name="TextBox 10">
            <a:extLst>
              <a:ext uri="{FF2B5EF4-FFF2-40B4-BE49-F238E27FC236}">
                <a16:creationId xmlns:a16="http://schemas.microsoft.com/office/drawing/2014/main" id="{84FF9147-BDDC-4E88-9EC1-C268438987D0}"/>
              </a:ext>
            </a:extLst>
          </p:cNvPr>
          <p:cNvSpPr txBox="1"/>
          <p:nvPr/>
        </p:nvSpPr>
        <p:spPr>
          <a:xfrm>
            <a:off x="2500082" y="907267"/>
            <a:ext cx="2184403" cy="646331"/>
          </a:xfrm>
          <a:prstGeom prst="rect">
            <a:avLst/>
          </a:prstGeom>
          <a:noFill/>
        </p:spPr>
        <p:txBody>
          <a:bodyPr wrap="square" rtlCol="0">
            <a:spAutoFit/>
          </a:bodyPr>
          <a:lstStyle/>
          <a:p>
            <a:r>
              <a:rPr lang="en-US" dirty="0">
                <a:solidFill>
                  <a:srgbClr val="FF0000"/>
                </a:solidFill>
              </a:rPr>
              <a:t>Service Technician Unsuccessful</a:t>
            </a:r>
          </a:p>
        </p:txBody>
      </p:sp>
      <p:sp>
        <p:nvSpPr>
          <p:cNvPr id="12" name="TextBox 11">
            <a:extLst>
              <a:ext uri="{FF2B5EF4-FFF2-40B4-BE49-F238E27FC236}">
                <a16:creationId xmlns:a16="http://schemas.microsoft.com/office/drawing/2014/main" id="{78B7E1E0-F9F1-4D24-B25E-CB2B283E0E12}"/>
              </a:ext>
            </a:extLst>
          </p:cNvPr>
          <p:cNvSpPr txBox="1"/>
          <p:nvPr/>
        </p:nvSpPr>
        <p:spPr>
          <a:xfrm>
            <a:off x="631370" y="5733145"/>
            <a:ext cx="2184403" cy="369332"/>
          </a:xfrm>
          <a:prstGeom prst="rect">
            <a:avLst/>
          </a:prstGeom>
          <a:noFill/>
        </p:spPr>
        <p:txBody>
          <a:bodyPr wrap="square" rtlCol="0">
            <a:spAutoFit/>
          </a:bodyPr>
          <a:lstStyle/>
          <a:p>
            <a:r>
              <a:rPr lang="en-US" dirty="0">
                <a:solidFill>
                  <a:srgbClr val="FF0000"/>
                </a:solidFill>
              </a:rPr>
              <a:t>Billing Dispute</a:t>
            </a:r>
          </a:p>
        </p:txBody>
      </p:sp>
      <p:sp>
        <p:nvSpPr>
          <p:cNvPr id="4" name="TextBox 3">
            <a:extLst>
              <a:ext uri="{FF2B5EF4-FFF2-40B4-BE49-F238E27FC236}">
                <a16:creationId xmlns:a16="http://schemas.microsoft.com/office/drawing/2014/main" id="{09284E93-E78E-4084-8BE5-A1E4113275AA}"/>
              </a:ext>
            </a:extLst>
          </p:cNvPr>
          <p:cNvSpPr txBox="1"/>
          <p:nvPr/>
        </p:nvSpPr>
        <p:spPr>
          <a:xfrm>
            <a:off x="94342" y="1342812"/>
            <a:ext cx="1894114" cy="646331"/>
          </a:xfrm>
          <a:prstGeom prst="rect">
            <a:avLst/>
          </a:prstGeom>
          <a:noFill/>
        </p:spPr>
        <p:txBody>
          <a:bodyPr wrap="square" rtlCol="0">
            <a:spAutoFit/>
          </a:bodyPr>
          <a:lstStyle/>
          <a:p>
            <a:r>
              <a:rPr lang="en-US" dirty="0"/>
              <a:t>This is what PCA Does</a:t>
            </a:r>
          </a:p>
        </p:txBody>
      </p:sp>
    </p:spTree>
    <p:extLst>
      <p:ext uri="{BB962C8B-B14F-4D97-AF65-F5344CB8AC3E}">
        <p14:creationId xmlns:p14="http://schemas.microsoft.com/office/powerpoint/2010/main" val="726580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487A88-D565-4701-AF96-C9EAF101DC36}"/>
              </a:ext>
            </a:extLst>
          </p:cNvPr>
          <p:cNvPicPr>
            <a:picLocks noChangeAspect="1"/>
          </p:cNvPicPr>
          <p:nvPr/>
        </p:nvPicPr>
        <p:blipFill>
          <a:blip r:embed="rId2"/>
          <a:stretch>
            <a:fillRect/>
          </a:stretch>
        </p:blipFill>
        <p:spPr>
          <a:xfrm>
            <a:off x="2278743" y="805259"/>
            <a:ext cx="7191396" cy="5740683"/>
          </a:xfrm>
          <a:prstGeom prst="rect">
            <a:avLst/>
          </a:prstGeom>
        </p:spPr>
      </p:pic>
      <p:sp>
        <p:nvSpPr>
          <p:cNvPr id="3" name="TextBox 2">
            <a:extLst>
              <a:ext uri="{FF2B5EF4-FFF2-40B4-BE49-F238E27FC236}">
                <a16:creationId xmlns:a16="http://schemas.microsoft.com/office/drawing/2014/main" id="{56CF360A-20F5-474D-B605-0A05773314E3}"/>
              </a:ext>
            </a:extLst>
          </p:cNvPr>
          <p:cNvSpPr txBox="1"/>
          <p:nvPr/>
        </p:nvSpPr>
        <p:spPr>
          <a:xfrm>
            <a:off x="2873828" y="217963"/>
            <a:ext cx="5544457" cy="369332"/>
          </a:xfrm>
          <a:prstGeom prst="rect">
            <a:avLst/>
          </a:prstGeom>
          <a:noFill/>
        </p:spPr>
        <p:txBody>
          <a:bodyPr wrap="square" rtlCol="0">
            <a:spAutoFit/>
          </a:bodyPr>
          <a:lstStyle/>
          <a:p>
            <a:pPr algn="ctr"/>
            <a:r>
              <a:rPr lang="en-US" dirty="0"/>
              <a:t>What Predicts Churn</a:t>
            </a:r>
          </a:p>
        </p:txBody>
      </p:sp>
    </p:spTree>
    <p:extLst>
      <p:ext uri="{BB962C8B-B14F-4D97-AF65-F5344CB8AC3E}">
        <p14:creationId xmlns:p14="http://schemas.microsoft.com/office/powerpoint/2010/main" val="11822026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051743-0C67-4205-A7AC-9B36910A8428}"/>
              </a:ext>
            </a:extLst>
          </p:cNvPr>
          <p:cNvPicPr>
            <a:picLocks noChangeAspect="1"/>
          </p:cNvPicPr>
          <p:nvPr/>
        </p:nvPicPr>
        <p:blipFill>
          <a:blip r:embed="rId2"/>
          <a:stretch>
            <a:fillRect/>
          </a:stretch>
        </p:blipFill>
        <p:spPr>
          <a:xfrm>
            <a:off x="2886075" y="1568222"/>
            <a:ext cx="6419850" cy="4505325"/>
          </a:xfrm>
          <a:prstGeom prst="rect">
            <a:avLst/>
          </a:prstGeom>
        </p:spPr>
      </p:pic>
      <p:sp>
        <p:nvSpPr>
          <p:cNvPr id="3" name="TextBox 2">
            <a:extLst>
              <a:ext uri="{FF2B5EF4-FFF2-40B4-BE49-F238E27FC236}">
                <a16:creationId xmlns:a16="http://schemas.microsoft.com/office/drawing/2014/main" id="{1D3A6851-389D-4DB2-92BD-802DA2059B7F}"/>
              </a:ext>
            </a:extLst>
          </p:cNvPr>
          <p:cNvSpPr txBox="1"/>
          <p:nvPr/>
        </p:nvSpPr>
        <p:spPr>
          <a:xfrm>
            <a:off x="2278743" y="784453"/>
            <a:ext cx="8229600" cy="369332"/>
          </a:xfrm>
          <a:prstGeom prst="rect">
            <a:avLst/>
          </a:prstGeom>
          <a:noFill/>
        </p:spPr>
        <p:txBody>
          <a:bodyPr wrap="square" rtlCol="0">
            <a:spAutoFit/>
          </a:bodyPr>
          <a:lstStyle/>
          <a:p>
            <a:pPr algn="ctr"/>
            <a:r>
              <a:rPr lang="en-US" dirty="0"/>
              <a:t>Accuracy is At 58%</a:t>
            </a:r>
          </a:p>
        </p:txBody>
      </p:sp>
    </p:spTree>
    <p:extLst>
      <p:ext uri="{BB962C8B-B14F-4D97-AF65-F5344CB8AC3E}">
        <p14:creationId xmlns:p14="http://schemas.microsoft.com/office/powerpoint/2010/main" val="582486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54F4B9-3629-4372-8330-F6CD8B0F05B0}"/>
              </a:ext>
            </a:extLst>
          </p:cNvPr>
          <p:cNvSpPr txBox="1"/>
          <p:nvPr/>
        </p:nvSpPr>
        <p:spPr>
          <a:xfrm>
            <a:off x="698439" y="2396189"/>
            <a:ext cx="10601739" cy="584775"/>
          </a:xfrm>
          <a:prstGeom prst="rect">
            <a:avLst/>
          </a:prstGeom>
          <a:noFill/>
        </p:spPr>
        <p:txBody>
          <a:bodyPr wrap="square" rtlCol="0">
            <a:spAutoFit/>
          </a:bodyPr>
          <a:lstStyle/>
          <a:p>
            <a:pPr algn="ctr"/>
            <a:r>
              <a:rPr lang="en-US" sz="3200" dirty="0"/>
              <a:t>Homework Question 1</a:t>
            </a:r>
          </a:p>
        </p:txBody>
      </p:sp>
    </p:spTree>
    <p:extLst>
      <p:ext uri="{BB962C8B-B14F-4D97-AF65-F5344CB8AC3E}">
        <p14:creationId xmlns:p14="http://schemas.microsoft.com/office/powerpoint/2010/main" val="16023590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C2396D-57B9-4CE9-988D-065A3FDAB878}"/>
              </a:ext>
            </a:extLst>
          </p:cNvPr>
          <p:cNvPicPr>
            <a:picLocks noChangeAspect="1"/>
          </p:cNvPicPr>
          <p:nvPr/>
        </p:nvPicPr>
        <p:blipFill>
          <a:blip r:embed="rId2"/>
          <a:stretch>
            <a:fillRect/>
          </a:stretch>
        </p:blipFill>
        <p:spPr>
          <a:xfrm>
            <a:off x="63499" y="63499"/>
            <a:ext cx="9697679" cy="6465119"/>
          </a:xfrm>
          <a:prstGeom prst="rect">
            <a:avLst/>
          </a:prstGeom>
        </p:spPr>
      </p:pic>
      <p:sp>
        <p:nvSpPr>
          <p:cNvPr id="3" name="TextBox 2">
            <a:extLst>
              <a:ext uri="{FF2B5EF4-FFF2-40B4-BE49-F238E27FC236}">
                <a16:creationId xmlns:a16="http://schemas.microsoft.com/office/drawing/2014/main" id="{DF970408-428C-4B94-A819-6CC5262BDFBA}"/>
              </a:ext>
            </a:extLst>
          </p:cNvPr>
          <p:cNvSpPr txBox="1"/>
          <p:nvPr/>
        </p:nvSpPr>
        <p:spPr>
          <a:xfrm>
            <a:off x="9858703" y="798786"/>
            <a:ext cx="1986456" cy="1200329"/>
          </a:xfrm>
          <a:prstGeom prst="rect">
            <a:avLst/>
          </a:prstGeom>
          <a:noFill/>
        </p:spPr>
        <p:txBody>
          <a:bodyPr wrap="square" rtlCol="0">
            <a:spAutoFit/>
          </a:bodyPr>
          <a:lstStyle/>
          <a:p>
            <a:r>
              <a:rPr lang="en-US" dirty="0"/>
              <a:t>The Use of Phrases </a:t>
            </a:r>
          </a:p>
          <a:p>
            <a:endParaRPr lang="en-US" dirty="0"/>
          </a:p>
          <a:p>
            <a:r>
              <a:rPr lang="en-US" dirty="0"/>
              <a:t>Data Scientist or Psychologist?</a:t>
            </a:r>
          </a:p>
        </p:txBody>
      </p:sp>
      <p:sp>
        <p:nvSpPr>
          <p:cNvPr id="4" name="TextBox 3">
            <a:extLst>
              <a:ext uri="{FF2B5EF4-FFF2-40B4-BE49-F238E27FC236}">
                <a16:creationId xmlns:a16="http://schemas.microsoft.com/office/drawing/2014/main" id="{1B37B97A-2B0B-4F79-9506-128FA2F12588}"/>
              </a:ext>
            </a:extLst>
          </p:cNvPr>
          <p:cNvSpPr txBox="1"/>
          <p:nvPr/>
        </p:nvSpPr>
        <p:spPr>
          <a:xfrm>
            <a:off x="10016359" y="4056993"/>
            <a:ext cx="1744717" cy="369332"/>
          </a:xfrm>
          <a:prstGeom prst="rect">
            <a:avLst/>
          </a:prstGeom>
          <a:noFill/>
        </p:spPr>
        <p:txBody>
          <a:bodyPr wrap="square" rtlCol="0">
            <a:spAutoFit/>
          </a:bodyPr>
          <a:lstStyle/>
          <a:p>
            <a:r>
              <a:rPr lang="en-US" dirty="0"/>
              <a:t>Emotion</a:t>
            </a:r>
          </a:p>
        </p:txBody>
      </p:sp>
      <p:cxnSp>
        <p:nvCxnSpPr>
          <p:cNvPr id="6" name="Straight Arrow Connector 5">
            <a:extLst>
              <a:ext uri="{FF2B5EF4-FFF2-40B4-BE49-F238E27FC236}">
                <a16:creationId xmlns:a16="http://schemas.microsoft.com/office/drawing/2014/main" id="{322918D5-EB6D-407D-A979-BEBF3CB28AF3}"/>
              </a:ext>
            </a:extLst>
          </p:cNvPr>
          <p:cNvCxnSpPr>
            <a:stCxn id="4" idx="1"/>
          </p:cNvCxnSpPr>
          <p:nvPr/>
        </p:nvCxnSpPr>
        <p:spPr>
          <a:xfrm flipH="1" flipV="1">
            <a:off x="9007366" y="3026979"/>
            <a:ext cx="1008993" cy="1214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30B2F84-CBD6-403A-9C42-48503693159D}"/>
              </a:ext>
            </a:extLst>
          </p:cNvPr>
          <p:cNvSpPr txBox="1"/>
          <p:nvPr/>
        </p:nvSpPr>
        <p:spPr>
          <a:xfrm>
            <a:off x="6388824" y="1358313"/>
            <a:ext cx="2680138" cy="369332"/>
          </a:xfrm>
          <a:prstGeom prst="rect">
            <a:avLst/>
          </a:prstGeom>
          <a:noFill/>
        </p:spPr>
        <p:txBody>
          <a:bodyPr wrap="square" rtlCol="0">
            <a:spAutoFit/>
          </a:bodyPr>
          <a:lstStyle/>
          <a:p>
            <a:r>
              <a:rPr lang="en-US" dirty="0"/>
              <a:t>Bad Phone Outcome</a:t>
            </a:r>
          </a:p>
        </p:txBody>
      </p:sp>
      <p:cxnSp>
        <p:nvCxnSpPr>
          <p:cNvPr id="9" name="Straight Arrow Connector 8">
            <a:extLst>
              <a:ext uri="{FF2B5EF4-FFF2-40B4-BE49-F238E27FC236}">
                <a16:creationId xmlns:a16="http://schemas.microsoft.com/office/drawing/2014/main" id="{E608FA38-7341-4634-BEEB-D22E0B55DBD4}"/>
              </a:ext>
            </a:extLst>
          </p:cNvPr>
          <p:cNvCxnSpPr>
            <a:stCxn id="7" idx="1"/>
          </p:cNvCxnSpPr>
          <p:nvPr/>
        </p:nvCxnSpPr>
        <p:spPr>
          <a:xfrm flipH="1">
            <a:off x="4749210" y="1542979"/>
            <a:ext cx="1639614" cy="17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0B761C6-5F1A-412D-B87E-8D39D910C311}"/>
              </a:ext>
            </a:extLst>
          </p:cNvPr>
          <p:cNvSpPr txBox="1"/>
          <p:nvPr/>
        </p:nvSpPr>
        <p:spPr>
          <a:xfrm>
            <a:off x="6327228" y="3855258"/>
            <a:ext cx="2680138" cy="646331"/>
          </a:xfrm>
          <a:prstGeom prst="rect">
            <a:avLst/>
          </a:prstGeom>
          <a:noFill/>
        </p:spPr>
        <p:txBody>
          <a:bodyPr wrap="square" rtlCol="0">
            <a:spAutoFit/>
          </a:bodyPr>
          <a:lstStyle/>
          <a:p>
            <a:r>
              <a:rPr lang="en-US" dirty="0"/>
              <a:t>Bad Phone Experience Etiquette</a:t>
            </a:r>
          </a:p>
        </p:txBody>
      </p:sp>
      <p:cxnSp>
        <p:nvCxnSpPr>
          <p:cNvPr id="11" name="Straight Arrow Connector 10">
            <a:extLst>
              <a:ext uri="{FF2B5EF4-FFF2-40B4-BE49-F238E27FC236}">
                <a16:creationId xmlns:a16="http://schemas.microsoft.com/office/drawing/2014/main" id="{E712CBF6-F766-4984-82F2-33A3F257A73E}"/>
              </a:ext>
            </a:extLst>
          </p:cNvPr>
          <p:cNvCxnSpPr>
            <a:cxnSpLocks/>
          </p:cNvCxnSpPr>
          <p:nvPr/>
        </p:nvCxnSpPr>
        <p:spPr>
          <a:xfrm flipH="1" flipV="1">
            <a:off x="4403834" y="3720662"/>
            <a:ext cx="1692166" cy="297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3E33C2D-2103-4926-8AD9-C6B11E3BFF90}"/>
              </a:ext>
            </a:extLst>
          </p:cNvPr>
          <p:cNvSpPr txBox="1"/>
          <p:nvPr/>
        </p:nvSpPr>
        <p:spPr>
          <a:xfrm>
            <a:off x="4987159" y="3036481"/>
            <a:ext cx="2680138" cy="646331"/>
          </a:xfrm>
          <a:prstGeom prst="rect">
            <a:avLst/>
          </a:prstGeom>
          <a:noFill/>
        </p:spPr>
        <p:txBody>
          <a:bodyPr wrap="square" rtlCol="0">
            <a:spAutoFit/>
          </a:bodyPr>
          <a:lstStyle/>
          <a:p>
            <a:r>
              <a:rPr lang="en-US" dirty="0"/>
              <a:t>Bad Service Visit Experience </a:t>
            </a:r>
          </a:p>
        </p:txBody>
      </p:sp>
      <p:cxnSp>
        <p:nvCxnSpPr>
          <p:cNvPr id="14" name="Straight Arrow Connector 13">
            <a:extLst>
              <a:ext uri="{FF2B5EF4-FFF2-40B4-BE49-F238E27FC236}">
                <a16:creationId xmlns:a16="http://schemas.microsoft.com/office/drawing/2014/main" id="{A76456C8-DE7F-4A0F-BA68-2B8FC1B1F19A}"/>
              </a:ext>
            </a:extLst>
          </p:cNvPr>
          <p:cNvCxnSpPr>
            <a:cxnSpLocks/>
          </p:cNvCxnSpPr>
          <p:nvPr/>
        </p:nvCxnSpPr>
        <p:spPr>
          <a:xfrm flipH="1">
            <a:off x="3906916" y="3284912"/>
            <a:ext cx="100542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79078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5C0BD8-AEED-411F-8C37-09D50F16701C}"/>
              </a:ext>
            </a:extLst>
          </p:cNvPr>
          <p:cNvPicPr>
            <a:picLocks noChangeAspect="1"/>
          </p:cNvPicPr>
          <p:nvPr/>
        </p:nvPicPr>
        <p:blipFill>
          <a:blip r:embed="rId2"/>
          <a:stretch>
            <a:fillRect/>
          </a:stretch>
        </p:blipFill>
        <p:spPr>
          <a:xfrm>
            <a:off x="850081" y="0"/>
            <a:ext cx="9771422" cy="6514281"/>
          </a:xfrm>
          <a:prstGeom prst="rect">
            <a:avLst/>
          </a:prstGeom>
        </p:spPr>
      </p:pic>
      <p:sp>
        <p:nvSpPr>
          <p:cNvPr id="3" name="TextBox 2">
            <a:extLst>
              <a:ext uri="{FF2B5EF4-FFF2-40B4-BE49-F238E27FC236}">
                <a16:creationId xmlns:a16="http://schemas.microsoft.com/office/drawing/2014/main" id="{EE09417A-4D23-4F30-927A-403E1A09AF49}"/>
              </a:ext>
            </a:extLst>
          </p:cNvPr>
          <p:cNvSpPr txBox="1"/>
          <p:nvPr/>
        </p:nvSpPr>
        <p:spPr>
          <a:xfrm>
            <a:off x="3647090" y="5011395"/>
            <a:ext cx="2680138" cy="369332"/>
          </a:xfrm>
          <a:prstGeom prst="rect">
            <a:avLst/>
          </a:prstGeom>
          <a:noFill/>
        </p:spPr>
        <p:txBody>
          <a:bodyPr wrap="square" rtlCol="0">
            <a:spAutoFit/>
          </a:bodyPr>
          <a:lstStyle/>
          <a:p>
            <a:r>
              <a:rPr lang="en-US" dirty="0"/>
              <a:t>Billing Dissatisfaction</a:t>
            </a:r>
          </a:p>
        </p:txBody>
      </p:sp>
      <p:cxnSp>
        <p:nvCxnSpPr>
          <p:cNvPr id="5" name="Straight Arrow Connector 4">
            <a:extLst>
              <a:ext uri="{FF2B5EF4-FFF2-40B4-BE49-F238E27FC236}">
                <a16:creationId xmlns:a16="http://schemas.microsoft.com/office/drawing/2014/main" id="{D512F634-56DF-4219-8672-BA58F92BD160}"/>
              </a:ext>
            </a:extLst>
          </p:cNvPr>
          <p:cNvCxnSpPr/>
          <p:nvPr/>
        </p:nvCxnSpPr>
        <p:spPr>
          <a:xfrm flipH="1" flipV="1">
            <a:off x="4214648" y="4529959"/>
            <a:ext cx="283780" cy="481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39734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BA7031-BAA3-40EA-80BC-A1F279860F22}"/>
              </a:ext>
            </a:extLst>
          </p:cNvPr>
          <p:cNvSpPr txBox="1"/>
          <p:nvPr/>
        </p:nvSpPr>
        <p:spPr>
          <a:xfrm>
            <a:off x="3247697" y="336330"/>
            <a:ext cx="6117020" cy="1384995"/>
          </a:xfrm>
          <a:prstGeom prst="rect">
            <a:avLst/>
          </a:prstGeom>
          <a:noFill/>
        </p:spPr>
        <p:txBody>
          <a:bodyPr wrap="square" rtlCol="0">
            <a:spAutoFit/>
          </a:bodyPr>
          <a:lstStyle/>
          <a:p>
            <a:pPr algn="ctr"/>
            <a:r>
              <a:rPr lang="en-US" sz="2800" dirty="0"/>
              <a:t>Comcast Recovery Needs to Address Both Seemingly Rational and Irrational Aspects of Consumer Behavior </a:t>
            </a:r>
          </a:p>
        </p:txBody>
      </p:sp>
      <p:sp>
        <p:nvSpPr>
          <p:cNvPr id="3" name="TextBox 2">
            <a:extLst>
              <a:ext uri="{FF2B5EF4-FFF2-40B4-BE49-F238E27FC236}">
                <a16:creationId xmlns:a16="http://schemas.microsoft.com/office/drawing/2014/main" id="{61A7F078-C57E-4AB4-9DCF-DF80EC1703D1}"/>
              </a:ext>
            </a:extLst>
          </p:cNvPr>
          <p:cNvSpPr txBox="1"/>
          <p:nvPr/>
        </p:nvSpPr>
        <p:spPr>
          <a:xfrm>
            <a:off x="3993930" y="2460182"/>
            <a:ext cx="2858814" cy="369332"/>
          </a:xfrm>
          <a:prstGeom prst="rect">
            <a:avLst/>
          </a:prstGeom>
          <a:noFill/>
        </p:spPr>
        <p:txBody>
          <a:bodyPr wrap="square" rtlCol="0">
            <a:spAutoFit/>
          </a:bodyPr>
          <a:lstStyle/>
          <a:p>
            <a:r>
              <a:rPr lang="en-US" dirty="0"/>
              <a:t>∑ Attitudinal Beliefs</a:t>
            </a:r>
          </a:p>
        </p:txBody>
      </p:sp>
      <p:sp>
        <p:nvSpPr>
          <p:cNvPr id="4" name="TextBox 3">
            <a:extLst>
              <a:ext uri="{FF2B5EF4-FFF2-40B4-BE49-F238E27FC236}">
                <a16:creationId xmlns:a16="http://schemas.microsoft.com/office/drawing/2014/main" id="{27E681E8-4D61-48AC-9193-3A05A5C0F89F}"/>
              </a:ext>
            </a:extLst>
          </p:cNvPr>
          <p:cNvSpPr txBox="1"/>
          <p:nvPr/>
        </p:nvSpPr>
        <p:spPr>
          <a:xfrm>
            <a:off x="3993930" y="4307036"/>
            <a:ext cx="2858814" cy="369332"/>
          </a:xfrm>
          <a:prstGeom prst="rect">
            <a:avLst/>
          </a:prstGeom>
          <a:noFill/>
        </p:spPr>
        <p:txBody>
          <a:bodyPr wrap="square" rtlCol="0">
            <a:spAutoFit/>
          </a:bodyPr>
          <a:lstStyle/>
          <a:p>
            <a:r>
              <a:rPr lang="en-US" dirty="0"/>
              <a:t>∑ Normative Beliefs</a:t>
            </a:r>
          </a:p>
        </p:txBody>
      </p:sp>
      <p:sp>
        <p:nvSpPr>
          <p:cNvPr id="5" name="TextBox 4">
            <a:extLst>
              <a:ext uri="{FF2B5EF4-FFF2-40B4-BE49-F238E27FC236}">
                <a16:creationId xmlns:a16="http://schemas.microsoft.com/office/drawing/2014/main" id="{9524DE33-304F-45B8-8DF2-434EECA98246}"/>
              </a:ext>
            </a:extLst>
          </p:cNvPr>
          <p:cNvSpPr txBox="1"/>
          <p:nvPr/>
        </p:nvSpPr>
        <p:spPr>
          <a:xfrm>
            <a:off x="1566041" y="2007476"/>
            <a:ext cx="1502980" cy="369332"/>
          </a:xfrm>
          <a:prstGeom prst="rect">
            <a:avLst/>
          </a:prstGeom>
          <a:noFill/>
        </p:spPr>
        <p:txBody>
          <a:bodyPr wrap="square" rtlCol="0">
            <a:spAutoFit/>
          </a:bodyPr>
          <a:lstStyle/>
          <a:p>
            <a:r>
              <a:rPr lang="en-US" dirty="0"/>
              <a:t>Attribute 1</a:t>
            </a:r>
          </a:p>
        </p:txBody>
      </p:sp>
      <p:sp>
        <p:nvSpPr>
          <p:cNvPr id="6" name="TextBox 5">
            <a:extLst>
              <a:ext uri="{FF2B5EF4-FFF2-40B4-BE49-F238E27FC236}">
                <a16:creationId xmlns:a16="http://schemas.microsoft.com/office/drawing/2014/main" id="{158BA45C-2D74-4211-BB30-3B1FF7C18F16}"/>
              </a:ext>
            </a:extLst>
          </p:cNvPr>
          <p:cNvSpPr txBox="1"/>
          <p:nvPr/>
        </p:nvSpPr>
        <p:spPr>
          <a:xfrm>
            <a:off x="1566041" y="2529208"/>
            <a:ext cx="1502980" cy="369332"/>
          </a:xfrm>
          <a:prstGeom prst="rect">
            <a:avLst/>
          </a:prstGeom>
          <a:noFill/>
        </p:spPr>
        <p:txBody>
          <a:bodyPr wrap="square" rtlCol="0">
            <a:spAutoFit/>
          </a:bodyPr>
          <a:lstStyle/>
          <a:p>
            <a:r>
              <a:rPr lang="en-US" dirty="0"/>
              <a:t>Attribute 2</a:t>
            </a:r>
          </a:p>
        </p:txBody>
      </p:sp>
      <p:sp>
        <p:nvSpPr>
          <p:cNvPr id="7" name="TextBox 6">
            <a:extLst>
              <a:ext uri="{FF2B5EF4-FFF2-40B4-BE49-F238E27FC236}">
                <a16:creationId xmlns:a16="http://schemas.microsoft.com/office/drawing/2014/main" id="{7680616A-787A-4FFF-86A5-3C4C3409999E}"/>
              </a:ext>
            </a:extLst>
          </p:cNvPr>
          <p:cNvSpPr txBox="1"/>
          <p:nvPr/>
        </p:nvSpPr>
        <p:spPr>
          <a:xfrm>
            <a:off x="1566041" y="3078686"/>
            <a:ext cx="1502980" cy="369332"/>
          </a:xfrm>
          <a:prstGeom prst="rect">
            <a:avLst/>
          </a:prstGeom>
          <a:noFill/>
        </p:spPr>
        <p:txBody>
          <a:bodyPr wrap="square" rtlCol="0">
            <a:spAutoFit/>
          </a:bodyPr>
          <a:lstStyle/>
          <a:p>
            <a:r>
              <a:rPr lang="en-US" dirty="0"/>
              <a:t>Attribute k</a:t>
            </a:r>
          </a:p>
        </p:txBody>
      </p:sp>
      <p:sp>
        <p:nvSpPr>
          <p:cNvPr id="8" name="Right Brace 7">
            <a:extLst>
              <a:ext uri="{FF2B5EF4-FFF2-40B4-BE49-F238E27FC236}">
                <a16:creationId xmlns:a16="http://schemas.microsoft.com/office/drawing/2014/main" id="{DDAB8B15-AB72-4F78-BB11-CACBD0EFB9F0}"/>
              </a:ext>
            </a:extLst>
          </p:cNvPr>
          <p:cNvSpPr/>
          <p:nvPr/>
        </p:nvSpPr>
        <p:spPr>
          <a:xfrm>
            <a:off x="2701159" y="2081048"/>
            <a:ext cx="367862" cy="136697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AF2BCCFB-6371-4558-BE1C-6941429D9AEF}"/>
              </a:ext>
            </a:extLst>
          </p:cNvPr>
          <p:cNvSpPr txBox="1"/>
          <p:nvPr/>
        </p:nvSpPr>
        <p:spPr>
          <a:xfrm>
            <a:off x="1566041" y="4307036"/>
            <a:ext cx="1502980" cy="369332"/>
          </a:xfrm>
          <a:prstGeom prst="rect">
            <a:avLst/>
          </a:prstGeom>
          <a:noFill/>
        </p:spPr>
        <p:txBody>
          <a:bodyPr wrap="square" rtlCol="0">
            <a:spAutoFit/>
          </a:bodyPr>
          <a:lstStyle/>
          <a:p>
            <a:r>
              <a:rPr lang="en-US" dirty="0"/>
              <a:t>Person 1</a:t>
            </a:r>
          </a:p>
        </p:txBody>
      </p:sp>
      <p:sp>
        <p:nvSpPr>
          <p:cNvPr id="10" name="TextBox 9">
            <a:extLst>
              <a:ext uri="{FF2B5EF4-FFF2-40B4-BE49-F238E27FC236}">
                <a16:creationId xmlns:a16="http://schemas.microsoft.com/office/drawing/2014/main" id="{5B0EA876-6C1C-41E6-B008-258B9D0570EF}"/>
              </a:ext>
            </a:extLst>
          </p:cNvPr>
          <p:cNvSpPr txBox="1"/>
          <p:nvPr/>
        </p:nvSpPr>
        <p:spPr>
          <a:xfrm>
            <a:off x="1566041" y="4858829"/>
            <a:ext cx="1502980" cy="369332"/>
          </a:xfrm>
          <a:prstGeom prst="rect">
            <a:avLst/>
          </a:prstGeom>
          <a:noFill/>
        </p:spPr>
        <p:txBody>
          <a:bodyPr wrap="square" rtlCol="0">
            <a:spAutoFit/>
          </a:bodyPr>
          <a:lstStyle/>
          <a:p>
            <a:r>
              <a:rPr lang="en-US" dirty="0"/>
              <a:t>Person 2</a:t>
            </a:r>
          </a:p>
        </p:txBody>
      </p:sp>
      <p:sp>
        <p:nvSpPr>
          <p:cNvPr id="11" name="TextBox 10">
            <a:extLst>
              <a:ext uri="{FF2B5EF4-FFF2-40B4-BE49-F238E27FC236}">
                <a16:creationId xmlns:a16="http://schemas.microsoft.com/office/drawing/2014/main" id="{194BE4A8-7FE8-46FD-BBBD-6335081B75C9}"/>
              </a:ext>
            </a:extLst>
          </p:cNvPr>
          <p:cNvSpPr txBox="1"/>
          <p:nvPr/>
        </p:nvSpPr>
        <p:spPr>
          <a:xfrm>
            <a:off x="1566041" y="5535386"/>
            <a:ext cx="1502980" cy="369332"/>
          </a:xfrm>
          <a:prstGeom prst="rect">
            <a:avLst/>
          </a:prstGeom>
          <a:noFill/>
        </p:spPr>
        <p:txBody>
          <a:bodyPr wrap="square" rtlCol="0">
            <a:spAutoFit/>
          </a:bodyPr>
          <a:lstStyle/>
          <a:p>
            <a:r>
              <a:rPr lang="en-US" dirty="0"/>
              <a:t>Person j</a:t>
            </a:r>
          </a:p>
        </p:txBody>
      </p:sp>
      <p:sp>
        <p:nvSpPr>
          <p:cNvPr id="12" name="Right Brace 11">
            <a:extLst>
              <a:ext uri="{FF2B5EF4-FFF2-40B4-BE49-F238E27FC236}">
                <a16:creationId xmlns:a16="http://schemas.microsoft.com/office/drawing/2014/main" id="{FEEC545C-DBE9-4666-8D86-C4E6F4266BC5}"/>
              </a:ext>
            </a:extLst>
          </p:cNvPr>
          <p:cNvSpPr/>
          <p:nvPr/>
        </p:nvSpPr>
        <p:spPr>
          <a:xfrm>
            <a:off x="2622331" y="4362232"/>
            <a:ext cx="367862" cy="136697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22FB5482-29F8-4DA9-92B0-E1F8C01BE29C}"/>
              </a:ext>
            </a:extLst>
          </p:cNvPr>
          <p:cNvCxnSpPr>
            <a:endCxn id="3" idx="1"/>
          </p:cNvCxnSpPr>
          <p:nvPr/>
        </p:nvCxnSpPr>
        <p:spPr>
          <a:xfrm>
            <a:off x="3247697" y="2644848"/>
            <a:ext cx="74623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60773291-7F61-4021-9CF1-B68E29596593}"/>
              </a:ext>
            </a:extLst>
          </p:cNvPr>
          <p:cNvCxnSpPr/>
          <p:nvPr/>
        </p:nvCxnSpPr>
        <p:spPr>
          <a:xfrm>
            <a:off x="3069021" y="4493198"/>
            <a:ext cx="74623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6E240292-2372-42CE-944E-2F89512F8F01}"/>
              </a:ext>
            </a:extLst>
          </p:cNvPr>
          <p:cNvSpPr txBox="1"/>
          <p:nvPr/>
        </p:nvSpPr>
        <p:spPr>
          <a:xfrm>
            <a:off x="6852744" y="3372271"/>
            <a:ext cx="1734208" cy="646331"/>
          </a:xfrm>
          <a:prstGeom prst="rect">
            <a:avLst/>
          </a:prstGeom>
          <a:noFill/>
        </p:spPr>
        <p:txBody>
          <a:bodyPr wrap="square" rtlCol="0">
            <a:spAutoFit/>
          </a:bodyPr>
          <a:lstStyle/>
          <a:p>
            <a:r>
              <a:rPr lang="en-US" dirty="0"/>
              <a:t>Intention to Cancel</a:t>
            </a:r>
          </a:p>
        </p:txBody>
      </p:sp>
      <p:cxnSp>
        <p:nvCxnSpPr>
          <p:cNvPr id="18" name="Straight Arrow Connector 17">
            <a:extLst>
              <a:ext uri="{FF2B5EF4-FFF2-40B4-BE49-F238E27FC236}">
                <a16:creationId xmlns:a16="http://schemas.microsoft.com/office/drawing/2014/main" id="{8A4A4A9A-13BA-4B52-9AFE-BA382421725B}"/>
              </a:ext>
            </a:extLst>
          </p:cNvPr>
          <p:cNvCxnSpPr/>
          <p:nvPr/>
        </p:nvCxnSpPr>
        <p:spPr>
          <a:xfrm>
            <a:off x="6022428" y="2644848"/>
            <a:ext cx="735724" cy="7274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240ED90-8893-488F-8C02-804AE00AC7C4}"/>
              </a:ext>
            </a:extLst>
          </p:cNvPr>
          <p:cNvCxnSpPr>
            <a:cxnSpLocks/>
          </p:cNvCxnSpPr>
          <p:nvPr/>
        </p:nvCxnSpPr>
        <p:spPr>
          <a:xfrm flipV="1">
            <a:off x="6117020" y="3915028"/>
            <a:ext cx="567559" cy="5857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437AEDB-6327-4EB4-BE92-C1AAAADB6983}"/>
              </a:ext>
            </a:extLst>
          </p:cNvPr>
          <p:cNvSpPr txBox="1"/>
          <p:nvPr/>
        </p:nvSpPr>
        <p:spPr>
          <a:xfrm>
            <a:off x="9117724" y="3414284"/>
            <a:ext cx="1734208" cy="369332"/>
          </a:xfrm>
          <a:prstGeom prst="rect">
            <a:avLst/>
          </a:prstGeom>
          <a:noFill/>
        </p:spPr>
        <p:txBody>
          <a:bodyPr wrap="square" rtlCol="0">
            <a:spAutoFit/>
          </a:bodyPr>
          <a:lstStyle/>
          <a:p>
            <a:r>
              <a:rPr lang="en-US" dirty="0"/>
              <a:t>Actual Behavior</a:t>
            </a:r>
          </a:p>
        </p:txBody>
      </p:sp>
      <p:cxnSp>
        <p:nvCxnSpPr>
          <p:cNvPr id="22" name="Straight Arrow Connector 21">
            <a:extLst>
              <a:ext uri="{FF2B5EF4-FFF2-40B4-BE49-F238E27FC236}">
                <a16:creationId xmlns:a16="http://schemas.microsoft.com/office/drawing/2014/main" id="{3ACF3F3E-A50A-42D8-90DE-65E36CAD3DBA}"/>
              </a:ext>
            </a:extLst>
          </p:cNvPr>
          <p:cNvCxnSpPr>
            <a:cxnSpLocks/>
            <a:endCxn id="21" idx="1"/>
          </p:cNvCxnSpPr>
          <p:nvPr/>
        </p:nvCxnSpPr>
        <p:spPr>
          <a:xfrm flipV="1">
            <a:off x="8103476" y="3598950"/>
            <a:ext cx="1014248" cy="489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A2374FA-712E-4A44-9ADF-5393FD437280}"/>
              </a:ext>
            </a:extLst>
          </p:cNvPr>
          <p:cNvSpPr txBox="1"/>
          <p:nvPr/>
        </p:nvSpPr>
        <p:spPr>
          <a:xfrm>
            <a:off x="304800" y="1028827"/>
            <a:ext cx="1954924" cy="646331"/>
          </a:xfrm>
          <a:prstGeom prst="rect">
            <a:avLst/>
          </a:prstGeom>
          <a:noFill/>
        </p:spPr>
        <p:txBody>
          <a:bodyPr wrap="square" rtlCol="0">
            <a:spAutoFit/>
          </a:bodyPr>
          <a:lstStyle/>
          <a:p>
            <a:r>
              <a:rPr lang="en-US" dirty="0"/>
              <a:t>Not just product attributes</a:t>
            </a:r>
          </a:p>
        </p:txBody>
      </p:sp>
      <p:cxnSp>
        <p:nvCxnSpPr>
          <p:cNvPr id="26" name="Straight Arrow Connector 25">
            <a:extLst>
              <a:ext uri="{FF2B5EF4-FFF2-40B4-BE49-F238E27FC236}">
                <a16:creationId xmlns:a16="http://schemas.microsoft.com/office/drawing/2014/main" id="{7D6E3609-D546-4E71-8EF5-5CB68828F3B9}"/>
              </a:ext>
            </a:extLst>
          </p:cNvPr>
          <p:cNvCxnSpPr/>
          <p:nvPr/>
        </p:nvCxnSpPr>
        <p:spPr>
          <a:xfrm>
            <a:off x="735724" y="1675158"/>
            <a:ext cx="641131" cy="7016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5834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C82554-9747-4C65-AAAE-7EEB7BBD02E4}"/>
              </a:ext>
            </a:extLst>
          </p:cNvPr>
          <p:cNvSpPr txBox="1"/>
          <p:nvPr/>
        </p:nvSpPr>
        <p:spPr>
          <a:xfrm>
            <a:off x="3051672" y="286439"/>
            <a:ext cx="6301648" cy="646331"/>
          </a:xfrm>
          <a:prstGeom prst="rect">
            <a:avLst/>
          </a:prstGeom>
          <a:noFill/>
        </p:spPr>
        <p:txBody>
          <a:bodyPr wrap="square" rtlCol="0">
            <a:spAutoFit/>
          </a:bodyPr>
          <a:lstStyle/>
          <a:p>
            <a:pPr algn="ctr"/>
            <a:r>
              <a:rPr lang="en-US" dirty="0"/>
              <a:t>Feature Engineering</a:t>
            </a:r>
          </a:p>
          <a:p>
            <a:pPr algn="ctr"/>
            <a:r>
              <a:rPr lang="en-US" dirty="0"/>
              <a:t>Article in Quora</a:t>
            </a:r>
          </a:p>
        </p:txBody>
      </p:sp>
      <p:pic>
        <p:nvPicPr>
          <p:cNvPr id="3" name="Picture 2">
            <a:extLst>
              <a:ext uri="{FF2B5EF4-FFF2-40B4-BE49-F238E27FC236}">
                <a16:creationId xmlns:a16="http://schemas.microsoft.com/office/drawing/2014/main" id="{9737FA16-AC44-4B8B-8B9D-656E64EC693C}"/>
              </a:ext>
            </a:extLst>
          </p:cNvPr>
          <p:cNvPicPr>
            <a:picLocks noChangeAspect="1"/>
          </p:cNvPicPr>
          <p:nvPr/>
        </p:nvPicPr>
        <p:blipFill>
          <a:blip r:embed="rId2"/>
          <a:stretch>
            <a:fillRect/>
          </a:stretch>
        </p:blipFill>
        <p:spPr>
          <a:xfrm>
            <a:off x="225970" y="1296143"/>
            <a:ext cx="4943475" cy="5124450"/>
          </a:xfrm>
          <a:prstGeom prst="rect">
            <a:avLst/>
          </a:prstGeom>
        </p:spPr>
      </p:pic>
      <p:pic>
        <p:nvPicPr>
          <p:cNvPr id="4" name="Picture 3">
            <a:extLst>
              <a:ext uri="{FF2B5EF4-FFF2-40B4-BE49-F238E27FC236}">
                <a16:creationId xmlns:a16="http://schemas.microsoft.com/office/drawing/2014/main" id="{AEDBB90E-D319-4E55-B9A6-C469BF0C8185}"/>
              </a:ext>
            </a:extLst>
          </p:cNvPr>
          <p:cNvPicPr>
            <a:picLocks noChangeAspect="1"/>
          </p:cNvPicPr>
          <p:nvPr/>
        </p:nvPicPr>
        <p:blipFill>
          <a:blip r:embed="rId3"/>
          <a:stretch>
            <a:fillRect/>
          </a:stretch>
        </p:blipFill>
        <p:spPr>
          <a:xfrm>
            <a:off x="5393851" y="1296143"/>
            <a:ext cx="5962650" cy="3924300"/>
          </a:xfrm>
          <a:prstGeom prst="rect">
            <a:avLst/>
          </a:prstGeom>
        </p:spPr>
      </p:pic>
    </p:spTree>
    <p:extLst>
      <p:ext uri="{BB962C8B-B14F-4D97-AF65-F5344CB8AC3E}">
        <p14:creationId xmlns:p14="http://schemas.microsoft.com/office/powerpoint/2010/main" val="8870287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15DFB6-46EA-468A-9642-6825102B1D62}"/>
              </a:ext>
            </a:extLst>
          </p:cNvPr>
          <p:cNvPicPr>
            <a:picLocks noChangeAspect="1"/>
          </p:cNvPicPr>
          <p:nvPr/>
        </p:nvPicPr>
        <p:blipFill>
          <a:blip r:embed="rId2"/>
          <a:stretch>
            <a:fillRect/>
          </a:stretch>
        </p:blipFill>
        <p:spPr>
          <a:xfrm>
            <a:off x="952500" y="1219200"/>
            <a:ext cx="5143500" cy="4419600"/>
          </a:xfrm>
          <a:prstGeom prst="rect">
            <a:avLst/>
          </a:prstGeom>
        </p:spPr>
      </p:pic>
    </p:spTree>
    <p:extLst>
      <p:ext uri="{BB962C8B-B14F-4D97-AF65-F5344CB8AC3E}">
        <p14:creationId xmlns:p14="http://schemas.microsoft.com/office/powerpoint/2010/main" val="8818661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D8D349-7B54-4884-85C8-67E004BE3D34}"/>
              </a:ext>
            </a:extLst>
          </p:cNvPr>
          <p:cNvSpPr txBox="1"/>
          <p:nvPr/>
        </p:nvSpPr>
        <p:spPr>
          <a:xfrm>
            <a:off x="1629747" y="149290"/>
            <a:ext cx="9274629" cy="523220"/>
          </a:xfrm>
          <a:prstGeom prst="rect">
            <a:avLst/>
          </a:prstGeom>
          <a:noFill/>
        </p:spPr>
        <p:txBody>
          <a:bodyPr wrap="square" rtlCol="0">
            <a:spAutoFit/>
          </a:bodyPr>
          <a:lstStyle/>
          <a:p>
            <a:pPr algn="ctr"/>
            <a:r>
              <a:rPr lang="en-US" sz="2800" dirty="0"/>
              <a:t>Feature Engineering Is a Part of Your Project Methodology</a:t>
            </a:r>
          </a:p>
        </p:txBody>
      </p:sp>
      <p:pic>
        <p:nvPicPr>
          <p:cNvPr id="1026" name="Picture 2" descr="C:\Users\johna\AppData\Local\Temp\SNAGHTML322f1a17.PNG">
            <a:extLst>
              <a:ext uri="{FF2B5EF4-FFF2-40B4-BE49-F238E27FC236}">
                <a16:creationId xmlns:a16="http://schemas.microsoft.com/office/drawing/2014/main" id="{C4AC5C1D-0611-4106-8227-CDD98F5116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4259" y="149290"/>
            <a:ext cx="8972550" cy="660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2567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9BE6BF-BC84-4AB0-A3FB-855F6E5EE986}"/>
              </a:ext>
            </a:extLst>
          </p:cNvPr>
          <p:cNvPicPr>
            <a:picLocks noChangeAspect="1"/>
          </p:cNvPicPr>
          <p:nvPr/>
        </p:nvPicPr>
        <p:blipFill>
          <a:blip r:embed="rId2"/>
          <a:stretch>
            <a:fillRect/>
          </a:stretch>
        </p:blipFill>
        <p:spPr>
          <a:xfrm>
            <a:off x="1226398" y="426163"/>
            <a:ext cx="9739204" cy="6431837"/>
          </a:xfrm>
          <a:prstGeom prst="rect">
            <a:avLst/>
          </a:prstGeom>
        </p:spPr>
      </p:pic>
      <p:sp>
        <p:nvSpPr>
          <p:cNvPr id="3" name="TextBox 2">
            <a:extLst>
              <a:ext uri="{FF2B5EF4-FFF2-40B4-BE49-F238E27FC236}">
                <a16:creationId xmlns:a16="http://schemas.microsoft.com/office/drawing/2014/main" id="{66E8947F-AEBA-41B9-9D06-D0E122E45E2D}"/>
              </a:ext>
            </a:extLst>
          </p:cNvPr>
          <p:cNvSpPr txBox="1"/>
          <p:nvPr/>
        </p:nvSpPr>
        <p:spPr>
          <a:xfrm>
            <a:off x="1784733" y="99152"/>
            <a:ext cx="9188067" cy="369332"/>
          </a:xfrm>
          <a:prstGeom prst="rect">
            <a:avLst/>
          </a:prstGeom>
          <a:noFill/>
        </p:spPr>
        <p:txBody>
          <a:bodyPr wrap="square" rtlCol="0">
            <a:spAutoFit/>
          </a:bodyPr>
          <a:lstStyle/>
          <a:p>
            <a:pPr algn="ctr"/>
            <a:r>
              <a:rPr lang="en-US" dirty="0"/>
              <a:t>Filtered For Those Who Mentioned Cancellation (Churn)</a:t>
            </a:r>
          </a:p>
        </p:txBody>
      </p:sp>
      <p:sp>
        <p:nvSpPr>
          <p:cNvPr id="4" name="Freeform: Shape 3">
            <a:extLst>
              <a:ext uri="{FF2B5EF4-FFF2-40B4-BE49-F238E27FC236}">
                <a16:creationId xmlns:a16="http://schemas.microsoft.com/office/drawing/2014/main" id="{7F78E88B-E584-4B11-BB8D-ED783D68C345}"/>
              </a:ext>
            </a:extLst>
          </p:cNvPr>
          <p:cNvSpPr/>
          <p:nvPr/>
        </p:nvSpPr>
        <p:spPr>
          <a:xfrm>
            <a:off x="2244436" y="3043830"/>
            <a:ext cx="5144655" cy="2876679"/>
          </a:xfrm>
          <a:custGeom>
            <a:avLst/>
            <a:gdLst>
              <a:gd name="connsiteX0" fmla="*/ 5144655 w 5144655"/>
              <a:gd name="connsiteY0" fmla="*/ 1768315 h 2876679"/>
              <a:gd name="connsiteX1" fmla="*/ 5098473 w 5144655"/>
              <a:gd name="connsiteY1" fmla="*/ 1759079 h 2876679"/>
              <a:gd name="connsiteX2" fmla="*/ 5043055 w 5144655"/>
              <a:gd name="connsiteY2" fmla="*/ 1712897 h 2876679"/>
              <a:gd name="connsiteX3" fmla="*/ 4950691 w 5144655"/>
              <a:gd name="connsiteY3" fmla="*/ 1648243 h 2876679"/>
              <a:gd name="connsiteX4" fmla="*/ 4895273 w 5144655"/>
              <a:gd name="connsiteY4" fmla="*/ 1620534 h 2876679"/>
              <a:gd name="connsiteX5" fmla="*/ 4812146 w 5144655"/>
              <a:gd name="connsiteY5" fmla="*/ 1565115 h 2876679"/>
              <a:gd name="connsiteX6" fmla="*/ 4756728 w 5144655"/>
              <a:gd name="connsiteY6" fmla="*/ 1546643 h 2876679"/>
              <a:gd name="connsiteX7" fmla="*/ 4729019 w 5144655"/>
              <a:gd name="connsiteY7" fmla="*/ 1518934 h 2876679"/>
              <a:gd name="connsiteX8" fmla="*/ 4701309 w 5144655"/>
              <a:gd name="connsiteY8" fmla="*/ 1500461 h 2876679"/>
              <a:gd name="connsiteX9" fmla="*/ 4664364 w 5144655"/>
              <a:gd name="connsiteY9" fmla="*/ 1472752 h 2876679"/>
              <a:gd name="connsiteX10" fmla="*/ 4636655 w 5144655"/>
              <a:gd name="connsiteY10" fmla="*/ 1445043 h 2876679"/>
              <a:gd name="connsiteX11" fmla="*/ 4590473 w 5144655"/>
              <a:gd name="connsiteY11" fmla="*/ 1417334 h 2876679"/>
              <a:gd name="connsiteX12" fmla="*/ 4507346 w 5144655"/>
              <a:gd name="connsiteY12" fmla="*/ 1361915 h 2876679"/>
              <a:gd name="connsiteX13" fmla="*/ 4470400 w 5144655"/>
              <a:gd name="connsiteY13" fmla="*/ 1352679 h 2876679"/>
              <a:gd name="connsiteX14" fmla="*/ 4442691 w 5144655"/>
              <a:gd name="connsiteY14" fmla="*/ 1343443 h 2876679"/>
              <a:gd name="connsiteX15" fmla="*/ 4405746 w 5144655"/>
              <a:gd name="connsiteY15" fmla="*/ 1334206 h 2876679"/>
              <a:gd name="connsiteX16" fmla="*/ 4341091 w 5144655"/>
              <a:gd name="connsiteY16" fmla="*/ 1297261 h 2876679"/>
              <a:gd name="connsiteX17" fmla="*/ 4285673 w 5144655"/>
              <a:gd name="connsiteY17" fmla="*/ 1278788 h 2876679"/>
              <a:gd name="connsiteX18" fmla="*/ 4248728 w 5144655"/>
              <a:gd name="connsiteY18" fmla="*/ 1260315 h 2876679"/>
              <a:gd name="connsiteX19" fmla="*/ 4221019 w 5144655"/>
              <a:gd name="connsiteY19" fmla="*/ 1251079 h 2876679"/>
              <a:gd name="connsiteX20" fmla="*/ 4156364 w 5144655"/>
              <a:gd name="connsiteY20" fmla="*/ 1214134 h 2876679"/>
              <a:gd name="connsiteX21" fmla="*/ 4128655 w 5144655"/>
              <a:gd name="connsiteY21" fmla="*/ 1204897 h 2876679"/>
              <a:gd name="connsiteX22" fmla="*/ 4091709 w 5144655"/>
              <a:gd name="connsiteY22" fmla="*/ 1177188 h 2876679"/>
              <a:gd name="connsiteX23" fmla="*/ 4027055 w 5144655"/>
              <a:gd name="connsiteY23" fmla="*/ 1158715 h 2876679"/>
              <a:gd name="connsiteX24" fmla="*/ 3953164 w 5144655"/>
              <a:gd name="connsiteY24" fmla="*/ 1121770 h 2876679"/>
              <a:gd name="connsiteX25" fmla="*/ 3916219 w 5144655"/>
              <a:gd name="connsiteY25" fmla="*/ 1103297 h 2876679"/>
              <a:gd name="connsiteX26" fmla="*/ 3888509 w 5144655"/>
              <a:gd name="connsiteY26" fmla="*/ 1121770 h 2876679"/>
              <a:gd name="connsiteX27" fmla="*/ 3768437 w 5144655"/>
              <a:gd name="connsiteY27" fmla="*/ 1047879 h 2876679"/>
              <a:gd name="connsiteX28" fmla="*/ 3722255 w 5144655"/>
              <a:gd name="connsiteY28" fmla="*/ 1020170 h 2876679"/>
              <a:gd name="connsiteX29" fmla="*/ 3694546 w 5144655"/>
              <a:gd name="connsiteY29" fmla="*/ 1001697 h 2876679"/>
              <a:gd name="connsiteX30" fmla="*/ 3648364 w 5144655"/>
              <a:gd name="connsiteY30" fmla="*/ 973988 h 2876679"/>
              <a:gd name="connsiteX31" fmla="*/ 3620655 w 5144655"/>
              <a:gd name="connsiteY31" fmla="*/ 955515 h 2876679"/>
              <a:gd name="connsiteX32" fmla="*/ 3537528 w 5144655"/>
              <a:gd name="connsiteY32" fmla="*/ 909334 h 2876679"/>
              <a:gd name="connsiteX33" fmla="*/ 3398982 w 5144655"/>
              <a:gd name="connsiteY33" fmla="*/ 835443 h 2876679"/>
              <a:gd name="connsiteX34" fmla="*/ 3362037 w 5144655"/>
              <a:gd name="connsiteY34" fmla="*/ 816970 h 2876679"/>
              <a:gd name="connsiteX35" fmla="*/ 3325091 w 5144655"/>
              <a:gd name="connsiteY35" fmla="*/ 807734 h 2876679"/>
              <a:gd name="connsiteX36" fmla="*/ 3297382 w 5144655"/>
              <a:gd name="connsiteY36" fmla="*/ 798497 h 2876679"/>
              <a:gd name="connsiteX37" fmla="*/ 3241964 w 5144655"/>
              <a:gd name="connsiteY37" fmla="*/ 789261 h 2876679"/>
              <a:gd name="connsiteX38" fmla="*/ 3168073 w 5144655"/>
              <a:gd name="connsiteY38" fmla="*/ 770788 h 2876679"/>
              <a:gd name="connsiteX39" fmla="*/ 3131128 w 5144655"/>
              <a:gd name="connsiteY39" fmla="*/ 761552 h 2876679"/>
              <a:gd name="connsiteX40" fmla="*/ 3029528 w 5144655"/>
              <a:gd name="connsiteY40" fmla="*/ 752315 h 2876679"/>
              <a:gd name="connsiteX41" fmla="*/ 2983346 w 5144655"/>
              <a:gd name="connsiteY41" fmla="*/ 743079 h 2876679"/>
              <a:gd name="connsiteX42" fmla="*/ 2872509 w 5144655"/>
              <a:gd name="connsiteY42" fmla="*/ 724606 h 2876679"/>
              <a:gd name="connsiteX43" fmla="*/ 2817091 w 5144655"/>
              <a:gd name="connsiteY43" fmla="*/ 706134 h 2876679"/>
              <a:gd name="connsiteX44" fmla="*/ 2743200 w 5144655"/>
              <a:gd name="connsiteY44" fmla="*/ 678425 h 2876679"/>
              <a:gd name="connsiteX45" fmla="*/ 2530764 w 5144655"/>
              <a:gd name="connsiteY45" fmla="*/ 521406 h 2876679"/>
              <a:gd name="connsiteX46" fmla="*/ 2429164 w 5144655"/>
              <a:gd name="connsiteY46" fmla="*/ 447515 h 2876679"/>
              <a:gd name="connsiteX47" fmla="*/ 2336800 w 5144655"/>
              <a:gd name="connsiteY47" fmla="*/ 373625 h 2876679"/>
              <a:gd name="connsiteX48" fmla="*/ 2133600 w 5144655"/>
              <a:gd name="connsiteY48" fmla="*/ 262788 h 2876679"/>
              <a:gd name="connsiteX49" fmla="*/ 1828800 w 5144655"/>
              <a:gd name="connsiteY49" fmla="*/ 115006 h 2876679"/>
              <a:gd name="connsiteX50" fmla="*/ 1764146 w 5144655"/>
              <a:gd name="connsiteY50" fmla="*/ 87297 h 2876679"/>
              <a:gd name="connsiteX51" fmla="*/ 1699491 w 5144655"/>
              <a:gd name="connsiteY51" fmla="*/ 78061 h 2876679"/>
              <a:gd name="connsiteX52" fmla="*/ 1662546 w 5144655"/>
              <a:gd name="connsiteY52" fmla="*/ 68825 h 2876679"/>
              <a:gd name="connsiteX53" fmla="*/ 1607128 w 5144655"/>
              <a:gd name="connsiteY53" fmla="*/ 59588 h 2876679"/>
              <a:gd name="connsiteX54" fmla="*/ 1560946 w 5144655"/>
              <a:gd name="connsiteY54" fmla="*/ 50352 h 2876679"/>
              <a:gd name="connsiteX55" fmla="*/ 1533237 w 5144655"/>
              <a:gd name="connsiteY55" fmla="*/ 41115 h 2876679"/>
              <a:gd name="connsiteX56" fmla="*/ 591128 w 5144655"/>
              <a:gd name="connsiteY56" fmla="*/ 13406 h 2876679"/>
              <a:gd name="connsiteX57" fmla="*/ 120073 w 5144655"/>
              <a:gd name="connsiteY57" fmla="*/ 13406 h 2876679"/>
              <a:gd name="connsiteX58" fmla="*/ 92364 w 5144655"/>
              <a:gd name="connsiteY58" fmla="*/ 50352 h 2876679"/>
              <a:gd name="connsiteX59" fmla="*/ 46182 w 5144655"/>
              <a:gd name="connsiteY59" fmla="*/ 142715 h 2876679"/>
              <a:gd name="connsiteX60" fmla="*/ 18473 w 5144655"/>
              <a:gd name="connsiteY60" fmla="*/ 216606 h 2876679"/>
              <a:gd name="connsiteX61" fmla="*/ 0 w 5144655"/>
              <a:gd name="connsiteY61" fmla="*/ 281261 h 2876679"/>
              <a:gd name="connsiteX62" fmla="*/ 9237 w 5144655"/>
              <a:gd name="connsiteY62" fmla="*/ 715370 h 2876679"/>
              <a:gd name="connsiteX63" fmla="*/ 27709 w 5144655"/>
              <a:gd name="connsiteY63" fmla="*/ 844679 h 2876679"/>
              <a:gd name="connsiteX64" fmla="*/ 36946 w 5144655"/>
              <a:gd name="connsiteY64" fmla="*/ 918570 h 2876679"/>
              <a:gd name="connsiteX65" fmla="*/ 83128 w 5144655"/>
              <a:gd name="connsiteY65" fmla="*/ 1177188 h 2876679"/>
              <a:gd name="connsiteX66" fmla="*/ 101600 w 5144655"/>
              <a:gd name="connsiteY66" fmla="*/ 1214134 h 2876679"/>
              <a:gd name="connsiteX67" fmla="*/ 120073 w 5144655"/>
              <a:gd name="connsiteY67" fmla="*/ 1260315 h 2876679"/>
              <a:gd name="connsiteX68" fmla="*/ 129309 w 5144655"/>
              <a:gd name="connsiteY68" fmla="*/ 1297261 h 2876679"/>
              <a:gd name="connsiteX69" fmla="*/ 157019 w 5144655"/>
              <a:gd name="connsiteY69" fmla="*/ 1343443 h 2876679"/>
              <a:gd name="connsiteX70" fmla="*/ 175491 w 5144655"/>
              <a:gd name="connsiteY70" fmla="*/ 1389625 h 2876679"/>
              <a:gd name="connsiteX71" fmla="*/ 212437 w 5144655"/>
              <a:gd name="connsiteY71" fmla="*/ 1445043 h 2876679"/>
              <a:gd name="connsiteX72" fmla="*/ 240146 w 5144655"/>
              <a:gd name="connsiteY72" fmla="*/ 1500461 h 2876679"/>
              <a:gd name="connsiteX73" fmla="*/ 277091 w 5144655"/>
              <a:gd name="connsiteY73" fmla="*/ 1555879 h 2876679"/>
              <a:gd name="connsiteX74" fmla="*/ 369455 w 5144655"/>
              <a:gd name="connsiteY74" fmla="*/ 1675952 h 2876679"/>
              <a:gd name="connsiteX75" fmla="*/ 452582 w 5144655"/>
              <a:gd name="connsiteY75" fmla="*/ 1768315 h 2876679"/>
              <a:gd name="connsiteX76" fmla="*/ 498764 w 5144655"/>
              <a:gd name="connsiteY76" fmla="*/ 1814497 h 2876679"/>
              <a:gd name="connsiteX77" fmla="*/ 655782 w 5144655"/>
              <a:gd name="connsiteY77" fmla="*/ 1916097 h 2876679"/>
              <a:gd name="connsiteX78" fmla="*/ 812800 w 5144655"/>
              <a:gd name="connsiteY78" fmla="*/ 2054643 h 2876679"/>
              <a:gd name="connsiteX79" fmla="*/ 988291 w 5144655"/>
              <a:gd name="connsiteY79" fmla="*/ 2193188 h 2876679"/>
              <a:gd name="connsiteX80" fmla="*/ 1062182 w 5144655"/>
              <a:gd name="connsiteY80" fmla="*/ 2257843 h 2876679"/>
              <a:gd name="connsiteX81" fmla="*/ 1154546 w 5144655"/>
              <a:gd name="connsiteY81" fmla="*/ 2322497 h 2876679"/>
              <a:gd name="connsiteX82" fmla="*/ 1237673 w 5144655"/>
              <a:gd name="connsiteY82" fmla="*/ 2368679 h 2876679"/>
              <a:gd name="connsiteX83" fmla="*/ 1274619 w 5144655"/>
              <a:gd name="connsiteY83" fmla="*/ 2396388 h 2876679"/>
              <a:gd name="connsiteX84" fmla="*/ 1366982 w 5144655"/>
              <a:gd name="connsiteY84" fmla="*/ 2451806 h 2876679"/>
              <a:gd name="connsiteX85" fmla="*/ 1403928 w 5144655"/>
              <a:gd name="connsiteY85" fmla="*/ 2479515 h 2876679"/>
              <a:gd name="connsiteX86" fmla="*/ 1533237 w 5144655"/>
              <a:gd name="connsiteY86" fmla="*/ 2516461 h 2876679"/>
              <a:gd name="connsiteX87" fmla="*/ 1560946 w 5144655"/>
              <a:gd name="connsiteY87" fmla="*/ 2525697 h 2876679"/>
              <a:gd name="connsiteX88" fmla="*/ 1597891 w 5144655"/>
              <a:gd name="connsiteY88" fmla="*/ 2534934 h 2876679"/>
              <a:gd name="connsiteX89" fmla="*/ 1671782 w 5144655"/>
              <a:gd name="connsiteY89" fmla="*/ 2562643 h 2876679"/>
              <a:gd name="connsiteX90" fmla="*/ 1708728 w 5144655"/>
              <a:gd name="connsiteY90" fmla="*/ 2581115 h 2876679"/>
              <a:gd name="connsiteX91" fmla="*/ 1745673 w 5144655"/>
              <a:gd name="connsiteY91" fmla="*/ 2590352 h 2876679"/>
              <a:gd name="connsiteX92" fmla="*/ 1782619 w 5144655"/>
              <a:gd name="connsiteY92" fmla="*/ 2608825 h 2876679"/>
              <a:gd name="connsiteX93" fmla="*/ 1893455 w 5144655"/>
              <a:gd name="connsiteY93" fmla="*/ 2645770 h 2876679"/>
              <a:gd name="connsiteX94" fmla="*/ 2004291 w 5144655"/>
              <a:gd name="connsiteY94" fmla="*/ 2701188 h 2876679"/>
              <a:gd name="connsiteX95" fmla="*/ 2041237 w 5144655"/>
              <a:gd name="connsiteY95" fmla="*/ 2719661 h 2876679"/>
              <a:gd name="connsiteX96" fmla="*/ 2068946 w 5144655"/>
              <a:gd name="connsiteY96" fmla="*/ 2728897 h 2876679"/>
              <a:gd name="connsiteX97" fmla="*/ 2105891 w 5144655"/>
              <a:gd name="connsiteY97" fmla="*/ 2747370 h 2876679"/>
              <a:gd name="connsiteX98" fmla="*/ 2225964 w 5144655"/>
              <a:gd name="connsiteY98" fmla="*/ 2775079 h 2876679"/>
              <a:gd name="connsiteX99" fmla="*/ 2447637 w 5144655"/>
              <a:gd name="connsiteY99" fmla="*/ 2784315 h 2876679"/>
              <a:gd name="connsiteX100" fmla="*/ 2530764 w 5144655"/>
              <a:gd name="connsiteY100" fmla="*/ 2812025 h 2876679"/>
              <a:gd name="connsiteX101" fmla="*/ 2586182 w 5144655"/>
              <a:gd name="connsiteY101" fmla="*/ 2821261 h 2876679"/>
              <a:gd name="connsiteX102" fmla="*/ 2632364 w 5144655"/>
              <a:gd name="connsiteY102" fmla="*/ 2830497 h 2876679"/>
              <a:gd name="connsiteX103" fmla="*/ 2752437 w 5144655"/>
              <a:gd name="connsiteY103" fmla="*/ 2858206 h 2876679"/>
              <a:gd name="connsiteX104" fmla="*/ 2789382 w 5144655"/>
              <a:gd name="connsiteY104" fmla="*/ 2867443 h 2876679"/>
              <a:gd name="connsiteX105" fmla="*/ 2946400 w 5144655"/>
              <a:gd name="connsiteY105" fmla="*/ 2876679 h 2876679"/>
              <a:gd name="connsiteX106" fmla="*/ 3556000 w 5144655"/>
              <a:gd name="connsiteY106" fmla="*/ 2867443 h 2876679"/>
              <a:gd name="connsiteX107" fmla="*/ 3620655 w 5144655"/>
              <a:gd name="connsiteY107" fmla="*/ 2848970 h 2876679"/>
              <a:gd name="connsiteX108" fmla="*/ 3685309 w 5144655"/>
              <a:gd name="connsiteY108" fmla="*/ 2839734 h 2876679"/>
              <a:gd name="connsiteX109" fmla="*/ 3731491 w 5144655"/>
              <a:gd name="connsiteY109" fmla="*/ 2830497 h 2876679"/>
              <a:gd name="connsiteX110" fmla="*/ 3786909 w 5144655"/>
              <a:gd name="connsiteY110" fmla="*/ 2821261 h 2876679"/>
              <a:gd name="connsiteX111" fmla="*/ 3814619 w 5144655"/>
              <a:gd name="connsiteY111" fmla="*/ 2812025 h 2876679"/>
              <a:gd name="connsiteX112" fmla="*/ 3851564 w 5144655"/>
              <a:gd name="connsiteY112" fmla="*/ 2802788 h 2876679"/>
              <a:gd name="connsiteX113" fmla="*/ 3879273 w 5144655"/>
              <a:gd name="connsiteY113" fmla="*/ 2793552 h 2876679"/>
              <a:gd name="connsiteX114" fmla="*/ 3971637 w 5144655"/>
              <a:gd name="connsiteY114" fmla="*/ 2775079 h 2876679"/>
              <a:gd name="connsiteX115" fmla="*/ 4147128 w 5144655"/>
              <a:gd name="connsiteY115" fmla="*/ 2701188 h 2876679"/>
              <a:gd name="connsiteX116" fmla="*/ 4285673 w 5144655"/>
              <a:gd name="connsiteY116" fmla="*/ 2608825 h 2876679"/>
              <a:gd name="connsiteX117" fmla="*/ 4350328 w 5144655"/>
              <a:gd name="connsiteY117" fmla="*/ 2581115 h 2876679"/>
              <a:gd name="connsiteX118" fmla="*/ 4451928 w 5144655"/>
              <a:gd name="connsiteY118" fmla="*/ 2488752 h 2876679"/>
              <a:gd name="connsiteX119" fmla="*/ 4498109 w 5144655"/>
              <a:gd name="connsiteY119" fmla="*/ 2461043 h 2876679"/>
              <a:gd name="connsiteX120" fmla="*/ 4581237 w 5144655"/>
              <a:gd name="connsiteY120" fmla="*/ 2396388 h 2876679"/>
              <a:gd name="connsiteX121" fmla="*/ 4636655 w 5144655"/>
              <a:gd name="connsiteY121" fmla="*/ 2359443 h 2876679"/>
              <a:gd name="connsiteX122" fmla="*/ 4664364 w 5144655"/>
              <a:gd name="connsiteY122" fmla="*/ 2340970 h 2876679"/>
              <a:gd name="connsiteX123" fmla="*/ 4701309 w 5144655"/>
              <a:gd name="connsiteY123" fmla="*/ 2322497 h 2876679"/>
              <a:gd name="connsiteX124" fmla="*/ 4765964 w 5144655"/>
              <a:gd name="connsiteY124" fmla="*/ 2285552 h 2876679"/>
              <a:gd name="connsiteX125" fmla="*/ 4876800 w 5144655"/>
              <a:gd name="connsiteY125" fmla="*/ 2193188 h 2876679"/>
              <a:gd name="connsiteX126" fmla="*/ 4913746 w 5144655"/>
              <a:gd name="connsiteY126" fmla="*/ 2165479 h 2876679"/>
              <a:gd name="connsiteX127" fmla="*/ 4978400 w 5144655"/>
              <a:gd name="connsiteY127" fmla="*/ 2100825 h 2876679"/>
              <a:gd name="connsiteX128" fmla="*/ 5024582 w 5144655"/>
              <a:gd name="connsiteY128" fmla="*/ 2054643 h 2876679"/>
              <a:gd name="connsiteX129" fmla="*/ 5070764 w 5144655"/>
              <a:gd name="connsiteY129" fmla="*/ 1999225 h 2876679"/>
              <a:gd name="connsiteX130" fmla="*/ 5098473 w 5144655"/>
              <a:gd name="connsiteY130" fmla="*/ 1980752 h 2876679"/>
              <a:gd name="connsiteX131" fmla="*/ 5098473 w 5144655"/>
              <a:gd name="connsiteY131" fmla="*/ 1842206 h 2876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5144655" h="2876679">
                <a:moveTo>
                  <a:pt x="5144655" y="1768315"/>
                </a:moveTo>
                <a:cubicBezTo>
                  <a:pt x="5129261" y="1765236"/>
                  <a:pt x="5113172" y="1764591"/>
                  <a:pt x="5098473" y="1759079"/>
                </a:cubicBezTo>
                <a:cubicBezTo>
                  <a:pt x="5074280" y="1750007"/>
                  <a:pt x="5061688" y="1728868"/>
                  <a:pt x="5043055" y="1712897"/>
                </a:cubicBezTo>
                <a:cubicBezTo>
                  <a:pt x="5019122" y="1692383"/>
                  <a:pt x="4974535" y="1664139"/>
                  <a:pt x="4950691" y="1648243"/>
                </a:cubicBezTo>
                <a:cubicBezTo>
                  <a:pt x="4914880" y="1624369"/>
                  <a:pt x="4933514" y="1633281"/>
                  <a:pt x="4895273" y="1620534"/>
                </a:cubicBezTo>
                <a:cubicBezTo>
                  <a:pt x="4857878" y="1590618"/>
                  <a:pt x="4853077" y="1581488"/>
                  <a:pt x="4812146" y="1565115"/>
                </a:cubicBezTo>
                <a:cubicBezTo>
                  <a:pt x="4794067" y="1557883"/>
                  <a:pt x="4756728" y="1546643"/>
                  <a:pt x="4756728" y="1546643"/>
                </a:cubicBezTo>
                <a:cubicBezTo>
                  <a:pt x="4747492" y="1537407"/>
                  <a:pt x="4739054" y="1527296"/>
                  <a:pt x="4729019" y="1518934"/>
                </a:cubicBezTo>
                <a:cubicBezTo>
                  <a:pt x="4720491" y="1511827"/>
                  <a:pt x="4710342" y="1506913"/>
                  <a:pt x="4701309" y="1500461"/>
                </a:cubicBezTo>
                <a:cubicBezTo>
                  <a:pt x="4688783" y="1491514"/>
                  <a:pt x="4676052" y="1482770"/>
                  <a:pt x="4664364" y="1472752"/>
                </a:cubicBezTo>
                <a:cubicBezTo>
                  <a:pt x="4654446" y="1464251"/>
                  <a:pt x="4647105" y="1452880"/>
                  <a:pt x="4636655" y="1445043"/>
                </a:cubicBezTo>
                <a:cubicBezTo>
                  <a:pt x="4622293" y="1434272"/>
                  <a:pt x="4605180" y="1427629"/>
                  <a:pt x="4590473" y="1417334"/>
                </a:cubicBezTo>
                <a:cubicBezTo>
                  <a:pt x="4546079" y="1386258"/>
                  <a:pt x="4553166" y="1379097"/>
                  <a:pt x="4507346" y="1361915"/>
                </a:cubicBezTo>
                <a:cubicBezTo>
                  <a:pt x="4495460" y="1357458"/>
                  <a:pt x="4482606" y="1356166"/>
                  <a:pt x="4470400" y="1352679"/>
                </a:cubicBezTo>
                <a:cubicBezTo>
                  <a:pt x="4461039" y="1350004"/>
                  <a:pt x="4452052" y="1346118"/>
                  <a:pt x="4442691" y="1343443"/>
                </a:cubicBezTo>
                <a:cubicBezTo>
                  <a:pt x="4430485" y="1339956"/>
                  <a:pt x="4417632" y="1338663"/>
                  <a:pt x="4405746" y="1334206"/>
                </a:cubicBezTo>
                <a:cubicBezTo>
                  <a:pt x="4287784" y="1289971"/>
                  <a:pt x="4437568" y="1340141"/>
                  <a:pt x="4341091" y="1297261"/>
                </a:cubicBezTo>
                <a:cubicBezTo>
                  <a:pt x="4323297" y="1289353"/>
                  <a:pt x="4303752" y="1286020"/>
                  <a:pt x="4285673" y="1278788"/>
                </a:cubicBezTo>
                <a:cubicBezTo>
                  <a:pt x="4272889" y="1273674"/>
                  <a:pt x="4261383" y="1265739"/>
                  <a:pt x="4248728" y="1260315"/>
                </a:cubicBezTo>
                <a:cubicBezTo>
                  <a:pt x="4239779" y="1256480"/>
                  <a:pt x="4229968" y="1254914"/>
                  <a:pt x="4221019" y="1251079"/>
                </a:cubicBezTo>
                <a:cubicBezTo>
                  <a:pt x="4107688" y="1202509"/>
                  <a:pt x="4249107" y="1260505"/>
                  <a:pt x="4156364" y="1214134"/>
                </a:cubicBezTo>
                <a:cubicBezTo>
                  <a:pt x="4147656" y="1209780"/>
                  <a:pt x="4137891" y="1207976"/>
                  <a:pt x="4128655" y="1204897"/>
                </a:cubicBezTo>
                <a:cubicBezTo>
                  <a:pt x="4116340" y="1195661"/>
                  <a:pt x="4105075" y="1184825"/>
                  <a:pt x="4091709" y="1177188"/>
                </a:cubicBezTo>
                <a:cubicBezTo>
                  <a:pt x="4074803" y="1167528"/>
                  <a:pt x="4043657" y="1165633"/>
                  <a:pt x="4027055" y="1158715"/>
                </a:cubicBezTo>
                <a:cubicBezTo>
                  <a:pt x="4001636" y="1148124"/>
                  <a:pt x="3977794" y="1134085"/>
                  <a:pt x="3953164" y="1121770"/>
                </a:cubicBezTo>
                <a:lnTo>
                  <a:pt x="3916219" y="1103297"/>
                </a:lnTo>
                <a:cubicBezTo>
                  <a:pt x="3906982" y="1109455"/>
                  <a:pt x="3899498" y="1120200"/>
                  <a:pt x="3888509" y="1121770"/>
                </a:cubicBezTo>
                <a:cubicBezTo>
                  <a:pt x="3846995" y="1127701"/>
                  <a:pt x="3780042" y="1054842"/>
                  <a:pt x="3768437" y="1047879"/>
                </a:cubicBezTo>
                <a:cubicBezTo>
                  <a:pt x="3753043" y="1038643"/>
                  <a:pt x="3737479" y="1029685"/>
                  <a:pt x="3722255" y="1020170"/>
                </a:cubicBezTo>
                <a:cubicBezTo>
                  <a:pt x="3712842" y="1014287"/>
                  <a:pt x="3703959" y="1007580"/>
                  <a:pt x="3694546" y="1001697"/>
                </a:cubicBezTo>
                <a:cubicBezTo>
                  <a:pt x="3679322" y="992182"/>
                  <a:pt x="3663588" y="983503"/>
                  <a:pt x="3648364" y="973988"/>
                </a:cubicBezTo>
                <a:cubicBezTo>
                  <a:pt x="3638951" y="968105"/>
                  <a:pt x="3630293" y="961022"/>
                  <a:pt x="3620655" y="955515"/>
                </a:cubicBezTo>
                <a:cubicBezTo>
                  <a:pt x="3517742" y="896709"/>
                  <a:pt x="3660590" y="986249"/>
                  <a:pt x="3537528" y="909334"/>
                </a:cubicBezTo>
                <a:cubicBezTo>
                  <a:pt x="3454757" y="857601"/>
                  <a:pt x="3596748" y="934326"/>
                  <a:pt x="3398982" y="835443"/>
                </a:cubicBezTo>
                <a:cubicBezTo>
                  <a:pt x="3386667" y="829285"/>
                  <a:pt x="3375395" y="820309"/>
                  <a:pt x="3362037" y="816970"/>
                </a:cubicBezTo>
                <a:cubicBezTo>
                  <a:pt x="3349722" y="813891"/>
                  <a:pt x="3337297" y="811221"/>
                  <a:pt x="3325091" y="807734"/>
                </a:cubicBezTo>
                <a:cubicBezTo>
                  <a:pt x="3315730" y="805059"/>
                  <a:pt x="3306886" y="800609"/>
                  <a:pt x="3297382" y="798497"/>
                </a:cubicBezTo>
                <a:cubicBezTo>
                  <a:pt x="3279101" y="794434"/>
                  <a:pt x="3260276" y="793185"/>
                  <a:pt x="3241964" y="789261"/>
                </a:cubicBezTo>
                <a:cubicBezTo>
                  <a:pt x="3217139" y="783941"/>
                  <a:pt x="3192703" y="776946"/>
                  <a:pt x="3168073" y="770788"/>
                </a:cubicBezTo>
                <a:cubicBezTo>
                  <a:pt x="3155758" y="767709"/>
                  <a:pt x="3143770" y="762701"/>
                  <a:pt x="3131128" y="761552"/>
                </a:cubicBezTo>
                <a:lnTo>
                  <a:pt x="3029528" y="752315"/>
                </a:lnTo>
                <a:cubicBezTo>
                  <a:pt x="3014134" y="749236"/>
                  <a:pt x="2998831" y="745660"/>
                  <a:pt x="2983346" y="743079"/>
                </a:cubicBezTo>
                <a:cubicBezTo>
                  <a:pt x="2949347" y="737413"/>
                  <a:pt x="2906725" y="733938"/>
                  <a:pt x="2872509" y="724606"/>
                </a:cubicBezTo>
                <a:cubicBezTo>
                  <a:pt x="2853723" y="719483"/>
                  <a:pt x="2835564" y="712292"/>
                  <a:pt x="2817091" y="706134"/>
                </a:cubicBezTo>
                <a:cubicBezTo>
                  <a:pt x="2799823" y="700378"/>
                  <a:pt x="2753856" y="685656"/>
                  <a:pt x="2743200" y="678425"/>
                </a:cubicBezTo>
                <a:cubicBezTo>
                  <a:pt x="2670336" y="628982"/>
                  <a:pt x="2601706" y="573569"/>
                  <a:pt x="2530764" y="521406"/>
                </a:cubicBezTo>
                <a:cubicBezTo>
                  <a:pt x="2497027" y="496599"/>
                  <a:pt x="2462474" y="472894"/>
                  <a:pt x="2429164" y="447515"/>
                </a:cubicBezTo>
                <a:cubicBezTo>
                  <a:pt x="2397802" y="423620"/>
                  <a:pt x="2370064" y="394793"/>
                  <a:pt x="2336800" y="373625"/>
                </a:cubicBezTo>
                <a:cubicBezTo>
                  <a:pt x="2116438" y="233394"/>
                  <a:pt x="2352719" y="377111"/>
                  <a:pt x="2133600" y="262788"/>
                </a:cubicBezTo>
                <a:cubicBezTo>
                  <a:pt x="1848560" y="114071"/>
                  <a:pt x="2248648" y="294942"/>
                  <a:pt x="1828800" y="115006"/>
                </a:cubicBezTo>
                <a:cubicBezTo>
                  <a:pt x="1807249" y="105770"/>
                  <a:pt x="1787358" y="90613"/>
                  <a:pt x="1764146" y="87297"/>
                </a:cubicBezTo>
                <a:cubicBezTo>
                  <a:pt x="1742594" y="84218"/>
                  <a:pt x="1720910" y="81955"/>
                  <a:pt x="1699491" y="78061"/>
                </a:cubicBezTo>
                <a:cubicBezTo>
                  <a:pt x="1687002" y="75790"/>
                  <a:pt x="1674993" y="71315"/>
                  <a:pt x="1662546" y="68825"/>
                </a:cubicBezTo>
                <a:cubicBezTo>
                  <a:pt x="1644182" y="65152"/>
                  <a:pt x="1625553" y="62938"/>
                  <a:pt x="1607128" y="59588"/>
                </a:cubicBezTo>
                <a:cubicBezTo>
                  <a:pt x="1591682" y="56780"/>
                  <a:pt x="1576176" y="54160"/>
                  <a:pt x="1560946" y="50352"/>
                </a:cubicBezTo>
                <a:cubicBezTo>
                  <a:pt x="1551501" y="47991"/>
                  <a:pt x="1542957" y="41676"/>
                  <a:pt x="1533237" y="41115"/>
                </a:cubicBezTo>
                <a:cubicBezTo>
                  <a:pt x="1185227" y="21038"/>
                  <a:pt x="942315" y="20033"/>
                  <a:pt x="591128" y="13406"/>
                </a:cubicBezTo>
                <a:cubicBezTo>
                  <a:pt x="423435" y="2227"/>
                  <a:pt x="303641" y="-10128"/>
                  <a:pt x="120073" y="13406"/>
                </a:cubicBezTo>
                <a:cubicBezTo>
                  <a:pt x="104804" y="15364"/>
                  <a:pt x="100002" y="36986"/>
                  <a:pt x="92364" y="50352"/>
                </a:cubicBezTo>
                <a:cubicBezTo>
                  <a:pt x="75286" y="80238"/>
                  <a:pt x="46182" y="142715"/>
                  <a:pt x="46182" y="142715"/>
                </a:cubicBezTo>
                <a:cubicBezTo>
                  <a:pt x="29154" y="210832"/>
                  <a:pt x="47453" y="148986"/>
                  <a:pt x="18473" y="216606"/>
                </a:cubicBezTo>
                <a:cubicBezTo>
                  <a:pt x="10524" y="235152"/>
                  <a:pt x="4686" y="262519"/>
                  <a:pt x="0" y="281261"/>
                </a:cubicBezTo>
                <a:cubicBezTo>
                  <a:pt x="3079" y="425964"/>
                  <a:pt x="3977" y="570730"/>
                  <a:pt x="9237" y="715370"/>
                </a:cubicBezTo>
                <a:cubicBezTo>
                  <a:pt x="10662" y="754552"/>
                  <a:pt x="22038" y="804984"/>
                  <a:pt x="27709" y="844679"/>
                </a:cubicBezTo>
                <a:cubicBezTo>
                  <a:pt x="31219" y="869252"/>
                  <a:pt x="33172" y="894037"/>
                  <a:pt x="36946" y="918570"/>
                </a:cubicBezTo>
                <a:cubicBezTo>
                  <a:pt x="37955" y="925126"/>
                  <a:pt x="71442" y="1136288"/>
                  <a:pt x="83128" y="1177188"/>
                </a:cubicBezTo>
                <a:cubicBezTo>
                  <a:pt x="86911" y="1190427"/>
                  <a:pt x="96008" y="1201552"/>
                  <a:pt x="101600" y="1214134"/>
                </a:cubicBezTo>
                <a:cubicBezTo>
                  <a:pt x="108334" y="1229285"/>
                  <a:pt x="114830" y="1244586"/>
                  <a:pt x="120073" y="1260315"/>
                </a:cubicBezTo>
                <a:cubicBezTo>
                  <a:pt x="124087" y="1272358"/>
                  <a:pt x="124153" y="1285661"/>
                  <a:pt x="129309" y="1297261"/>
                </a:cubicBezTo>
                <a:cubicBezTo>
                  <a:pt x="136600" y="1313666"/>
                  <a:pt x="148990" y="1327386"/>
                  <a:pt x="157019" y="1343443"/>
                </a:cubicBezTo>
                <a:cubicBezTo>
                  <a:pt x="164434" y="1358272"/>
                  <a:pt x="167552" y="1375070"/>
                  <a:pt x="175491" y="1389625"/>
                </a:cubicBezTo>
                <a:cubicBezTo>
                  <a:pt x="186122" y="1409116"/>
                  <a:pt x="201250" y="1425866"/>
                  <a:pt x="212437" y="1445043"/>
                </a:cubicBezTo>
                <a:cubicBezTo>
                  <a:pt x="222844" y="1462883"/>
                  <a:pt x="229740" y="1482621"/>
                  <a:pt x="240146" y="1500461"/>
                </a:cubicBezTo>
                <a:cubicBezTo>
                  <a:pt x="251333" y="1519638"/>
                  <a:pt x="264187" y="1537813"/>
                  <a:pt x="277091" y="1555879"/>
                </a:cubicBezTo>
                <a:cubicBezTo>
                  <a:pt x="332529" y="1633492"/>
                  <a:pt x="320837" y="1613444"/>
                  <a:pt x="369455" y="1675952"/>
                </a:cubicBezTo>
                <a:cubicBezTo>
                  <a:pt x="420070" y="1741028"/>
                  <a:pt x="374007" y="1689740"/>
                  <a:pt x="452582" y="1768315"/>
                </a:cubicBezTo>
                <a:cubicBezTo>
                  <a:pt x="467976" y="1783709"/>
                  <a:pt x="480486" y="1802670"/>
                  <a:pt x="498764" y="1814497"/>
                </a:cubicBezTo>
                <a:cubicBezTo>
                  <a:pt x="551103" y="1848364"/>
                  <a:pt x="609037" y="1874851"/>
                  <a:pt x="655782" y="1916097"/>
                </a:cubicBezTo>
                <a:cubicBezTo>
                  <a:pt x="708121" y="1962279"/>
                  <a:pt x="759177" y="2009957"/>
                  <a:pt x="812800" y="2054643"/>
                </a:cubicBezTo>
                <a:cubicBezTo>
                  <a:pt x="870055" y="2102356"/>
                  <a:pt x="935591" y="2140488"/>
                  <a:pt x="988291" y="2193188"/>
                </a:cubicBezTo>
                <a:cubicBezTo>
                  <a:pt x="1014535" y="2219432"/>
                  <a:pt x="1030384" y="2238764"/>
                  <a:pt x="1062182" y="2257843"/>
                </a:cubicBezTo>
                <a:cubicBezTo>
                  <a:pt x="1249532" y="2370254"/>
                  <a:pt x="1004877" y="2206089"/>
                  <a:pt x="1154546" y="2322497"/>
                </a:cubicBezTo>
                <a:cubicBezTo>
                  <a:pt x="1201596" y="2359091"/>
                  <a:pt x="1193061" y="2340796"/>
                  <a:pt x="1237673" y="2368679"/>
                </a:cubicBezTo>
                <a:cubicBezTo>
                  <a:pt x="1250727" y="2376838"/>
                  <a:pt x="1261565" y="2388229"/>
                  <a:pt x="1274619" y="2396388"/>
                </a:cubicBezTo>
                <a:cubicBezTo>
                  <a:pt x="1360575" y="2450111"/>
                  <a:pt x="1253098" y="2366395"/>
                  <a:pt x="1366982" y="2451806"/>
                </a:cubicBezTo>
                <a:cubicBezTo>
                  <a:pt x="1379297" y="2461042"/>
                  <a:pt x="1390159" y="2472631"/>
                  <a:pt x="1403928" y="2479515"/>
                </a:cubicBezTo>
                <a:cubicBezTo>
                  <a:pt x="1439507" y="2497305"/>
                  <a:pt x="1497726" y="2504624"/>
                  <a:pt x="1533237" y="2516461"/>
                </a:cubicBezTo>
                <a:cubicBezTo>
                  <a:pt x="1542473" y="2519540"/>
                  <a:pt x="1551585" y="2523022"/>
                  <a:pt x="1560946" y="2525697"/>
                </a:cubicBezTo>
                <a:cubicBezTo>
                  <a:pt x="1573152" y="2529184"/>
                  <a:pt x="1585848" y="2530920"/>
                  <a:pt x="1597891" y="2534934"/>
                </a:cubicBezTo>
                <a:cubicBezTo>
                  <a:pt x="1622846" y="2543253"/>
                  <a:pt x="1647500" y="2552526"/>
                  <a:pt x="1671782" y="2562643"/>
                </a:cubicBezTo>
                <a:cubicBezTo>
                  <a:pt x="1684492" y="2567939"/>
                  <a:pt x="1695836" y="2576280"/>
                  <a:pt x="1708728" y="2581115"/>
                </a:cubicBezTo>
                <a:cubicBezTo>
                  <a:pt x="1720614" y="2585572"/>
                  <a:pt x="1733787" y="2585895"/>
                  <a:pt x="1745673" y="2590352"/>
                </a:cubicBezTo>
                <a:cubicBezTo>
                  <a:pt x="1758565" y="2595187"/>
                  <a:pt x="1769727" y="2603990"/>
                  <a:pt x="1782619" y="2608825"/>
                </a:cubicBezTo>
                <a:cubicBezTo>
                  <a:pt x="1819083" y="2622499"/>
                  <a:pt x="1858623" y="2628354"/>
                  <a:pt x="1893455" y="2645770"/>
                </a:cubicBezTo>
                <a:lnTo>
                  <a:pt x="2004291" y="2701188"/>
                </a:lnTo>
                <a:cubicBezTo>
                  <a:pt x="2016606" y="2707346"/>
                  <a:pt x="2028175" y="2715307"/>
                  <a:pt x="2041237" y="2719661"/>
                </a:cubicBezTo>
                <a:cubicBezTo>
                  <a:pt x="2050473" y="2722740"/>
                  <a:pt x="2059997" y="2725062"/>
                  <a:pt x="2068946" y="2728897"/>
                </a:cubicBezTo>
                <a:cubicBezTo>
                  <a:pt x="2081601" y="2734321"/>
                  <a:pt x="2092829" y="2743016"/>
                  <a:pt x="2105891" y="2747370"/>
                </a:cubicBezTo>
                <a:cubicBezTo>
                  <a:pt x="2109950" y="2748723"/>
                  <a:pt x="2207484" y="2773805"/>
                  <a:pt x="2225964" y="2775079"/>
                </a:cubicBezTo>
                <a:cubicBezTo>
                  <a:pt x="2299744" y="2780167"/>
                  <a:pt x="2373746" y="2781236"/>
                  <a:pt x="2447637" y="2784315"/>
                </a:cubicBezTo>
                <a:cubicBezTo>
                  <a:pt x="2475346" y="2793552"/>
                  <a:pt x="2502542" y="2804499"/>
                  <a:pt x="2530764" y="2812025"/>
                </a:cubicBezTo>
                <a:cubicBezTo>
                  <a:pt x="2548859" y="2816850"/>
                  <a:pt x="2567757" y="2817911"/>
                  <a:pt x="2586182" y="2821261"/>
                </a:cubicBezTo>
                <a:cubicBezTo>
                  <a:pt x="2601628" y="2824069"/>
                  <a:pt x="2616970" y="2827418"/>
                  <a:pt x="2632364" y="2830497"/>
                </a:cubicBezTo>
                <a:cubicBezTo>
                  <a:pt x="2700149" y="2864390"/>
                  <a:pt x="2643671" y="2841473"/>
                  <a:pt x="2752437" y="2858206"/>
                </a:cubicBezTo>
                <a:cubicBezTo>
                  <a:pt x="2764983" y="2860136"/>
                  <a:pt x="2776745" y="2866239"/>
                  <a:pt x="2789382" y="2867443"/>
                </a:cubicBezTo>
                <a:cubicBezTo>
                  <a:pt x="2841576" y="2872414"/>
                  <a:pt x="2894061" y="2873600"/>
                  <a:pt x="2946400" y="2876679"/>
                </a:cubicBezTo>
                <a:cubicBezTo>
                  <a:pt x="3149600" y="2873600"/>
                  <a:pt x="3352948" y="2875788"/>
                  <a:pt x="3556000" y="2867443"/>
                </a:cubicBezTo>
                <a:cubicBezTo>
                  <a:pt x="3578395" y="2866523"/>
                  <a:pt x="3598738" y="2853666"/>
                  <a:pt x="3620655" y="2848970"/>
                </a:cubicBezTo>
                <a:cubicBezTo>
                  <a:pt x="3641942" y="2844409"/>
                  <a:pt x="3663835" y="2843313"/>
                  <a:pt x="3685309" y="2839734"/>
                </a:cubicBezTo>
                <a:cubicBezTo>
                  <a:pt x="3700794" y="2837153"/>
                  <a:pt x="3716045" y="2833305"/>
                  <a:pt x="3731491" y="2830497"/>
                </a:cubicBezTo>
                <a:cubicBezTo>
                  <a:pt x="3749916" y="2827147"/>
                  <a:pt x="3768627" y="2825323"/>
                  <a:pt x="3786909" y="2821261"/>
                </a:cubicBezTo>
                <a:cubicBezTo>
                  <a:pt x="3796413" y="2819149"/>
                  <a:pt x="3805257" y="2814700"/>
                  <a:pt x="3814619" y="2812025"/>
                </a:cubicBezTo>
                <a:cubicBezTo>
                  <a:pt x="3826825" y="2808538"/>
                  <a:pt x="3839358" y="2806275"/>
                  <a:pt x="3851564" y="2802788"/>
                </a:cubicBezTo>
                <a:cubicBezTo>
                  <a:pt x="3860925" y="2800113"/>
                  <a:pt x="3869769" y="2795664"/>
                  <a:pt x="3879273" y="2793552"/>
                </a:cubicBezTo>
                <a:cubicBezTo>
                  <a:pt x="3943452" y="2779290"/>
                  <a:pt x="3919072" y="2790848"/>
                  <a:pt x="3971637" y="2775079"/>
                </a:cubicBezTo>
                <a:cubicBezTo>
                  <a:pt x="4040962" y="2754282"/>
                  <a:pt x="4072565" y="2738470"/>
                  <a:pt x="4147128" y="2701188"/>
                </a:cubicBezTo>
                <a:cubicBezTo>
                  <a:pt x="4399742" y="2574881"/>
                  <a:pt x="4093278" y="2727222"/>
                  <a:pt x="4285673" y="2608825"/>
                </a:cubicBezTo>
                <a:cubicBezTo>
                  <a:pt x="4305642" y="2596536"/>
                  <a:pt x="4330359" y="2593404"/>
                  <a:pt x="4350328" y="2581115"/>
                </a:cubicBezTo>
                <a:cubicBezTo>
                  <a:pt x="4412910" y="2542603"/>
                  <a:pt x="4397399" y="2532375"/>
                  <a:pt x="4451928" y="2488752"/>
                </a:cubicBezTo>
                <a:cubicBezTo>
                  <a:pt x="4465946" y="2477537"/>
                  <a:pt x="4483501" y="2471477"/>
                  <a:pt x="4498109" y="2461043"/>
                </a:cubicBezTo>
                <a:cubicBezTo>
                  <a:pt x="4526674" y="2440639"/>
                  <a:pt x="4552029" y="2415860"/>
                  <a:pt x="4581237" y="2396388"/>
                </a:cubicBezTo>
                <a:lnTo>
                  <a:pt x="4636655" y="2359443"/>
                </a:lnTo>
                <a:cubicBezTo>
                  <a:pt x="4645891" y="2353285"/>
                  <a:pt x="4654435" y="2345935"/>
                  <a:pt x="4664364" y="2340970"/>
                </a:cubicBezTo>
                <a:cubicBezTo>
                  <a:pt x="4676679" y="2334812"/>
                  <a:pt x="4690105" y="2330500"/>
                  <a:pt x="4701309" y="2322497"/>
                </a:cubicBezTo>
                <a:cubicBezTo>
                  <a:pt x="4760568" y="2280169"/>
                  <a:pt x="4694410" y="2303440"/>
                  <a:pt x="4765964" y="2285552"/>
                </a:cubicBezTo>
                <a:cubicBezTo>
                  <a:pt x="4817206" y="2234310"/>
                  <a:pt x="4786826" y="2262399"/>
                  <a:pt x="4876800" y="2193188"/>
                </a:cubicBezTo>
                <a:cubicBezTo>
                  <a:pt x="4889002" y="2183802"/>
                  <a:pt x="4902861" y="2176364"/>
                  <a:pt x="4913746" y="2165479"/>
                </a:cubicBezTo>
                <a:cubicBezTo>
                  <a:pt x="4935297" y="2143928"/>
                  <a:pt x="4961494" y="2126185"/>
                  <a:pt x="4978400" y="2100825"/>
                </a:cubicBezTo>
                <a:cubicBezTo>
                  <a:pt x="5003030" y="2063879"/>
                  <a:pt x="4987636" y="2079273"/>
                  <a:pt x="5024582" y="2054643"/>
                </a:cubicBezTo>
                <a:cubicBezTo>
                  <a:pt x="5042746" y="2027398"/>
                  <a:pt x="5044095" y="2021449"/>
                  <a:pt x="5070764" y="1999225"/>
                </a:cubicBezTo>
                <a:cubicBezTo>
                  <a:pt x="5079292" y="1992118"/>
                  <a:pt x="5096544" y="1991684"/>
                  <a:pt x="5098473" y="1980752"/>
                </a:cubicBezTo>
                <a:cubicBezTo>
                  <a:pt x="5106499" y="1935273"/>
                  <a:pt x="5098473" y="1888388"/>
                  <a:pt x="5098473" y="1842206"/>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69C6157-27B3-40FC-864F-F0F1127F592D}"/>
              </a:ext>
            </a:extLst>
          </p:cNvPr>
          <p:cNvSpPr txBox="1"/>
          <p:nvPr/>
        </p:nvSpPr>
        <p:spPr>
          <a:xfrm>
            <a:off x="7004221" y="5278903"/>
            <a:ext cx="2909455" cy="646331"/>
          </a:xfrm>
          <a:prstGeom prst="rect">
            <a:avLst/>
          </a:prstGeom>
          <a:noFill/>
        </p:spPr>
        <p:txBody>
          <a:bodyPr wrap="square" rtlCol="0">
            <a:spAutoFit/>
          </a:bodyPr>
          <a:lstStyle/>
          <a:p>
            <a:r>
              <a:rPr lang="en-US" dirty="0">
                <a:solidFill>
                  <a:srgbClr val="FF0000"/>
                </a:solidFill>
              </a:rPr>
              <a:t>Unsuccessful Dispute Resolution Regarding Fees</a:t>
            </a:r>
          </a:p>
        </p:txBody>
      </p:sp>
      <p:sp>
        <p:nvSpPr>
          <p:cNvPr id="6" name="Freeform: Shape 5">
            <a:extLst>
              <a:ext uri="{FF2B5EF4-FFF2-40B4-BE49-F238E27FC236}">
                <a16:creationId xmlns:a16="http://schemas.microsoft.com/office/drawing/2014/main" id="{3E855079-597E-41DF-ACC8-97F56E80F964}"/>
              </a:ext>
            </a:extLst>
          </p:cNvPr>
          <p:cNvSpPr/>
          <p:nvPr/>
        </p:nvSpPr>
        <p:spPr>
          <a:xfrm>
            <a:off x="4276436" y="2041236"/>
            <a:ext cx="5874328" cy="2277859"/>
          </a:xfrm>
          <a:custGeom>
            <a:avLst/>
            <a:gdLst>
              <a:gd name="connsiteX0" fmla="*/ 5800437 w 5874328"/>
              <a:gd name="connsiteY0" fmla="*/ 0 h 2277859"/>
              <a:gd name="connsiteX1" fmla="*/ 5615709 w 5874328"/>
              <a:gd name="connsiteY1" fmla="*/ 18473 h 2277859"/>
              <a:gd name="connsiteX2" fmla="*/ 5532582 w 5874328"/>
              <a:gd name="connsiteY2" fmla="*/ 46182 h 2277859"/>
              <a:gd name="connsiteX3" fmla="*/ 5449455 w 5874328"/>
              <a:gd name="connsiteY3" fmla="*/ 64655 h 2277859"/>
              <a:gd name="connsiteX4" fmla="*/ 5347855 w 5874328"/>
              <a:gd name="connsiteY4" fmla="*/ 110837 h 2277859"/>
              <a:gd name="connsiteX5" fmla="*/ 5246255 w 5874328"/>
              <a:gd name="connsiteY5" fmla="*/ 129309 h 2277859"/>
              <a:gd name="connsiteX6" fmla="*/ 5153891 w 5874328"/>
              <a:gd name="connsiteY6" fmla="*/ 166255 h 2277859"/>
              <a:gd name="connsiteX7" fmla="*/ 5070764 w 5874328"/>
              <a:gd name="connsiteY7" fmla="*/ 193964 h 2277859"/>
              <a:gd name="connsiteX8" fmla="*/ 5033819 w 5874328"/>
              <a:gd name="connsiteY8" fmla="*/ 203200 h 2277859"/>
              <a:gd name="connsiteX9" fmla="*/ 4987637 w 5874328"/>
              <a:gd name="connsiteY9" fmla="*/ 212437 h 2277859"/>
              <a:gd name="connsiteX10" fmla="*/ 4932219 w 5874328"/>
              <a:gd name="connsiteY10" fmla="*/ 230909 h 2277859"/>
              <a:gd name="connsiteX11" fmla="*/ 4802909 w 5874328"/>
              <a:gd name="connsiteY11" fmla="*/ 258619 h 2277859"/>
              <a:gd name="connsiteX12" fmla="*/ 4765964 w 5874328"/>
              <a:gd name="connsiteY12" fmla="*/ 267855 h 2277859"/>
              <a:gd name="connsiteX13" fmla="*/ 4719782 w 5874328"/>
              <a:gd name="connsiteY13" fmla="*/ 295564 h 2277859"/>
              <a:gd name="connsiteX14" fmla="*/ 4655128 w 5874328"/>
              <a:gd name="connsiteY14" fmla="*/ 314037 h 2277859"/>
              <a:gd name="connsiteX15" fmla="*/ 4581237 w 5874328"/>
              <a:gd name="connsiteY15" fmla="*/ 350982 h 2277859"/>
              <a:gd name="connsiteX16" fmla="*/ 4516582 w 5874328"/>
              <a:gd name="connsiteY16" fmla="*/ 378691 h 2277859"/>
              <a:gd name="connsiteX17" fmla="*/ 4470400 w 5874328"/>
              <a:gd name="connsiteY17" fmla="*/ 387928 h 2277859"/>
              <a:gd name="connsiteX18" fmla="*/ 4396509 w 5874328"/>
              <a:gd name="connsiteY18" fmla="*/ 406400 h 2277859"/>
              <a:gd name="connsiteX19" fmla="*/ 4368800 w 5874328"/>
              <a:gd name="connsiteY19" fmla="*/ 415637 h 2277859"/>
              <a:gd name="connsiteX20" fmla="*/ 4267200 w 5874328"/>
              <a:gd name="connsiteY20" fmla="*/ 434109 h 2277859"/>
              <a:gd name="connsiteX21" fmla="*/ 4230255 w 5874328"/>
              <a:gd name="connsiteY21" fmla="*/ 443346 h 2277859"/>
              <a:gd name="connsiteX22" fmla="*/ 3749964 w 5874328"/>
              <a:gd name="connsiteY22" fmla="*/ 452582 h 2277859"/>
              <a:gd name="connsiteX23" fmla="*/ 3620655 w 5874328"/>
              <a:gd name="connsiteY23" fmla="*/ 471055 h 2277859"/>
              <a:gd name="connsiteX24" fmla="*/ 3574473 w 5874328"/>
              <a:gd name="connsiteY24" fmla="*/ 489528 h 2277859"/>
              <a:gd name="connsiteX25" fmla="*/ 3158837 w 5874328"/>
              <a:gd name="connsiteY25" fmla="*/ 498764 h 2277859"/>
              <a:gd name="connsiteX26" fmla="*/ 3048000 w 5874328"/>
              <a:gd name="connsiteY26" fmla="*/ 508000 h 2277859"/>
              <a:gd name="connsiteX27" fmla="*/ 3011055 w 5874328"/>
              <a:gd name="connsiteY27" fmla="*/ 517237 h 2277859"/>
              <a:gd name="connsiteX28" fmla="*/ 2909455 w 5874328"/>
              <a:gd name="connsiteY28" fmla="*/ 535709 h 2277859"/>
              <a:gd name="connsiteX29" fmla="*/ 2817091 w 5874328"/>
              <a:gd name="connsiteY29" fmla="*/ 554182 h 2277859"/>
              <a:gd name="connsiteX30" fmla="*/ 2558473 w 5874328"/>
              <a:gd name="connsiteY30" fmla="*/ 563419 h 2277859"/>
              <a:gd name="connsiteX31" fmla="*/ 2419928 w 5874328"/>
              <a:gd name="connsiteY31" fmla="*/ 581891 h 2277859"/>
              <a:gd name="connsiteX32" fmla="*/ 2290619 w 5874328"/>
              <a:gd name="connsiteY32" fmla="*/ 591128 h 2277859"/>
              <a:gd name="connsiteX33" fmla="*/ 2189019 w 5874328"/>
              <a:gd name="connsiteY33" fmla="*/ 600364 h 2277859"/>
              <a:gd name="connsiteX34" fmla="*/ 2087419 w 5874328"/>
              <a:gd name="connsiteY34" fmla="*/ 618837 h 2277859"/>
              <a:gd name="connsiteX35" fmla="*/ 1874982 w 5874328"/>
              <a:gd name="connsiteY35" fmla="*/ 628073 h 2277859"/>
              <a:gd name="connsiteX36" fmla="*/ 1717964 w 5874328"/>
              <a:gd name="connsiteY36" fmla="*/ 637309 h 2277859"/>
              <a:gd name="connsiteX37" fmla="*/ 1422400 w 5874328"/>
              <a:gd name="connsiteY37" fmla="*/ 711200 h 2277859"/>
              <a:gd name="connsiteX38" fmla="*/ 1209964 w 5874328"/>
              <a:gd name="connsiteY38" fmla="*/ 729673 h 2277859"/>
              <a:gd name="connsiteX39" fmla="*/ 1089891 w 5874328"/>
              <a:gd name="connsiteY39" fmla="*/ 748146 h 2277859"/>
              <a:gd name="connsiteX40" fmla="*/ 886691 w 5874328"/>
              <a:gd name="connsiteY40" fmla="*/ 766619 h 2277859"/>
              <a:gd name="connsiteX41" fmla="*/ 665019 w 5874328"/>
              <a:gd name="connsiteY41" fmla="*/ 785091 h 2277859"/>
              <a:gd name="connsiteX42" fmla="*/ 581891 w 5874328"/>
              <a:gd name="connsiteY42" fmla="*/ 794328 h 2277859"/>
              <a:gd name="connsiteX43" fmla="*/ 443346 w 5874328"/>
              <a:gd name="connsiteY43" fmla="*/ 812800 h 2277859"/>
              <a:gd name="connsiteX44" fmla="*/ 277091 w 5874328"/>
              <a:gd name="connsiteY44" fmla="*/ 831273 h 2277859"/>
              <a:gd name="connsiteX45" fmla="*/ 212437 w 5874328"/>
              <a:gd name="connsiteY45" fmla="*/ 868219 h 2277859"/>
              <a:gd name="connsiteX46" fmla="*/ 166255 w 5874328"/>
              <a:gd name="connsiteY46" fmla="*/ 877455 h 2277859"/>
              <a:gd name="connsiteX47" fmla="*/ 138546 w 5874328"/>
              <a:gd name="connsiteY47" fmla="*/ 895928 h 2277859"/>
              <a:gd name="connsiteX48" fmla="*/ 110837 w 5874328"/>
              <a:gd name="connsiteY48" fmla="*/ 905164 h 2277859"/>
              <a:gd name="connsiteX49" fmla="*/ 55419 w 5874328"/>
              <a:gd name="connsiteY49" fmla="*/ 942109 h 2277859"/>
              <a:gd name="connsiteX50" fmla="*/ 18473 w 5874328"/>
              <a:gd name="connsiteY50" fmla="*/ 997528 h 2277859"/>
              <a:gd name="connsiteX51" fmla="*/ 0 w 5874328"/>
              <a:gd name="connsiteY51" fmla="*/ 1062182 h 2277859"/>
              <a:gd name="connsiteX52" fmla="*/ 9237 w 5874328"/>
              <a:gd name="connsiteY52" fmla="*/ 1173019 h 2277859"/>
              <a:gd name="connsiteX53" fmla="*/ 36946 w 5874328"/>
              <a:gd name="connsiteY53" fmla="*/ 1200728 h 2277859"/>
              <a:gd name="connsiteX54" fmla="*/ 92364 w 5874328"/>
              <a:gd name="connsiteY54" fmla="*/ 1265382 h 2277859"/>
              <a:gd name="connsiteX55" fmla="*/ 166255 w 5874328"/>
              <a:gd name="connsiteY55" fmla="*/ 1320800 h 2277859"/>
              <a:gd name="connsiteX56" fmla="*/ 193964 w 5874328"/>
              <a:gd name="connsiteY56" fmla="*/ 1348509 h 2277859"/>
              <a:gd name="connsiteX57" fmla="*/ 249382 w 5874328"/>
              <a:gd name="connsiteY57" fmla="*/ 1376219 h 2277859"/>
              <a:gd name="connsiteX58" fmla="*/ 286328 w 5874328"/>
              <a:gd name="connsiteY58" fmla="*/ 1413164 h 2277859"/>
              <a:gd name="connsiteX59" fmla="*/ 341746 w 5874328"/>
              <a:gd name="connsiteY59" fmla="*/ 1431637 h 2277859"/>
              <a:gd name="connsiteX60" fmla="*/ 369455 w 5874328"/>
              <a:gd name="connsiteY60" fmla="*/ 1450109 h 2277859"/>
              <a:gd name="connsiteX61" fmla="*/ 535709 w 5874328"/>
              <a:gd name="connsiteY61" fmla="*/ 1477819 h 2277859"/>
              <a:gd name="connsiteX62" fmla="*/ 655782 w 5874328"/>
              <a:gd name="connsiteY62" fmla="*/ 1524000 h 2277859"/>
              <a:gd name="connsiteX63" fmla="*/ 692728 w 5874328"/>
              <a:gd name="connsiteY63" fmla="*/ 1542473 h 2277859"/>
              <a:gd name="connsiteX64" fmla="*/ 720437 w 5874328"/>
              <a:gd name="connsiteY64" fmla="*/ 1551709 h 2277859"/>
              <a:gd name="connsiteX65" fmla="*/ 905164 w 5874328"/>
              <a:gd name="connsiteY65" fmla="*/ 1625600 h 2277859"/>
              <a:gd name="connsiteX66" fmla="*/ 951346 w 5874328"/>
              <a:gd name="connsiteY66" fmla="*/ 1644073 h 2277859"/>
              <a:gd name="connsiteX67" fmla="*/ 988291 w 5874328"/>
              <a:gd name="connsiteY67" fmla="*/ 1662546 h 2277859"/>
              <a:gd name="connsiteX68" fmla="*/ 1034473 w 5874328"/>
              <a:gd name="connsiteY68" fmla="*/ 1681019 h 2277859"/>
              <a:gd name="connsiteX69" fmla="*/ 1071419 w 5874328"/>
              <a:gd name="connsiteY69" fmla="*/ 1708728 h 2277859"/>
              <a:gd name="connsiteX70" fmla="*/ 1200728 w 5874328"/>
              <a:gd name="connsiteY70" fmla="*/ 1745673 h 2277859"/>
              <a:gd name="connsiteX71" fmla="*/ 1570182 w 5874328"/>
              <a:gd name="connsiteY71" fmla="*/ 1791855 h 2277859"/>
              <a:gd name="connsiteX72" fmla="*/ 1681019 w 5874328"/>
              <a:gd name="connsiteY72" fmla="*/ 1819564 h 2277859"/>
              <a:gd name="connsiteX73" fmla="*/ 1810328 w 5874328"/>
              <a:gd name="connsiteY73" fmla="*/ 1847273 h 2277859"/>
              <a:gd name="connsiteX74" fmla="*/ 1902691 w 5874328"/>
              <a:gd name="connsiteY74" fmla="*/ 1884219 h 2277859"/>
              <a:gd name="connsiteX75" fmla="*/ 1985819 w 5874328"/>
              <a:gd name="connsiteY75" fmla="*/ 1902691 h 2277859"/>
              <a:gd name="connsiteX76" fmla="*/ 2068946 w 5874328"/>
              <a:gd name="connsiteY76" fmla="*/ 1930400 h 2277859"/>
              <a:gd name="connsiteX77" fmla="*/ 2161309 w 5874328"/>
              <a:gd name="connsiteY77" fmla="*/ 1948873 h 2277859"/>
              <a:gd name="connsiteX78" fmla="*/ 2336800 w 5874328"/>
              <a:gd name="connsiteY78" fmla="*/ 2013528 h 2277859"/>
              <a:gd name="connsiteX79" fmla="*/ 2438400 w 5874328"/>
              <a:gd name="connsiteY79" fmla="*/ 2050473 h 2277859"/>
              <a:gd name="connsiteX80" fmla="*/ 2530764 w 5874328"/>
              <a:gd name="connsiteY80" fmla="*/ 2068946 h 2277859"/>
              <a:gd name="connsiteX81" fmla="*/ 2697019 w 5874328"/>
              <a:gd name="connsiteY81" fmla="*/ 2133600 h 2277859"/>
              <a:gd name="connsiteX82" fmla="*/ 2761673 w 5874328"/>
              <a:gd name="connsiteY82" fmla="*/ 2142837 h 2277859"/>
              <a:gd name="connsiteX83" fmla="*/ 2817091 w 5874328"/>
              <a:gd name="connsiteY83" fmla="*/ 2161309 h 2277859"/>
              <a:gd name="connsiteX84" fmla="*/ 2881746 w 5874328"/>
              <a:gd name="connsiteY84" fmla="*/ 2170546 h 2277859"/>
              <a:gd name="connsiteX85" fmla="*/ 2927928 w 5874328"/>
              <a:gd name="connsiteY85" fmla="*/ 2179782 h 2277859"/>
              <a:gd name="connsiteX86" fmla="*/ 2992582 w 5874328"/>
              <a:gd name="connsiteY86" fmla="*/ 2189019 h 2277859"/>
              <a:gd name="connsiteX87" fmla="*/ 3057237 w 5874328"/>
              <a:gd name="connsiteY87" fmla="*/ 2207491 h 2277859"/>
              <a:gd name="connsiteX88" fmla="*/ 3158837 w 5874328"/>
              <a:gd name="connsiteY88" fmla="*/ 2235200 h 2277859"/>
              <a:gd name="connsiteX89" fmla="*/ 3195782 w 5874328"/>
              <a:gd name="connsiteY89" fmla="*/ 2244437 h 2277859"/>
              <a:gd name="connsiteX90" fmla="*/ 3223491 w 5874328"/>
              <a:gd name="connsiteY90" fmla="*/ 2253673 h 2277859"/>
              <a:gd name="connsiteX91" fmla="*/ 4378037 w 5874328"/>
              <a:gd name="connsiteY91" fmla="*/ 2262909 h 2277859"/>
              <a:gd name="connsiteX92" fmla="*/ 4858328 w 5874328"/>
              <a:gd name="connsiteY92" fmla="*/ 2262909 h 2277859"/>
              <a:gd name="connsiteX93" fmla="*/ 4904509 w 5874328"/>
              <a:gd name="connsiteY93" fmla="*/ 2244437 h 2277859"/>
              <a:gd name="connsiteX94" fmla="*/ 4959928 w 5874328"/>
              <a:gd name="connsiteY94" fmla="*/ 2225964 h 2277859"/>
              <a:gd name="connsiteX95" fmla="*/ 5033819 w 5874328"/>
              <a:gd name="connsiteY95" fmla="*/ 2170546 h 2277859"/>
              <a:gd name="connsiteX96" fmla="*/ 5070764 w 5874328"/>
              <a:gd name="connsiteY96" fmla="*/ 2115128 h 2277859"/>
              <a:gd name="connsiteX97" fmla="*/ 5163128 w 5874328"/>
              <a:gd name="connsiteY97" fmla="*/ 2032000 h 2277859"/>
              <a:gd name="connsiteX98" fmla="*/ 5172364 w 5874328"/>
              <a:gd name="connsiteY98" fmla="*/ 2004291 h 2277859"/>
              <a:gd name="connsiteX99" fmla="*/ 5273964 w 5874328"/>
              <a:gd name="connsiteY99" fmla="*/ 1902691 h 2277859"/>
              <a:gd name="connsiteX100" fmla="*/ 5301673 w 5874328"/>
              <a:gd name="connsiteY100" fmla="*/ 1874982 h 2277859"/>
              <a:gd name="connsiteX101" fmla="*/ 5320146 w 5874328"/>
              <a:gd name="connsiteY101" fmla="*/ 1847273 h 2277859"/>
              <a:gd name="connsiteX102" fmla="*/ 5347855 w 5874328"/>
              <a:gd name="connsiteY102" fmla="*/ 1801091 h 2277859"/>
              <a:gd name="connsiteX103" fmla="*/ 5375564 w 5874328"/>
              <a:gd name="connsiteY103" fmla="*/ 1773382 h 2277859"/>
              <a:gd name="connsiteX104" fmla="*/ 5412509 w 5874328"/>
              <a:gd name="connsiteY104" fmla="*/ 1717964 h 2277859"/>
              <a:gd name="connsiteX105" fmla="*/ 5430982 w 5874328"/>
              <a:gd name="connsiteY105" fmla="*/ 1690255 h 2277859"/>
              <a:gd name="connsiteX106" fmla="*/ 5467928 w 5874328"/>
              <a:gd name="connsiteY106" fmla="*/ 1644073 h 2277859"/>
              <a:gd name="connsiteX107" fmla="*/ 5504873 w 5874328"/>
              <a:gd name="connsiteY107" fmla="*/ 1588655 h 2277859"/>
              <a:gd name="connsiteX108" fmla="*/ 5541819 w 5874328"/>
              <a:gd name="connsiteY108" fmla="*/ 1524000 h 2277859"/>
              <a:gd name="connsiteX109" fmla="*/ 5569528 w 5874328"/>
              <a:gd name="connsiteY109" fmla="*/ 1440873 h 2277859"/>
              <a:gd name="connsiteX110" fmla="*/ 5588000 w 5874328"/>
              <a:gd name="connsiteY110" fmla="*/ 1403928 h 2277859"/>
              <a:gd name="connsiteX111" fmla="*/ 5624946 w 5874328"/>
              <a:gd name="connsiteY111" fmla="*/ 1339273 h 2277859"/>
              <a:gd name="connsiteX112" fmla="*/ 5643419 w 5874328"/>
              <a:gd name="connsiteY112" fmla="*/ 1283855 h 2277859"/>
              <a:gd name="connsiteX113" fmla="*/ 5698837 w 5874328"/>
              <a:gd name="connsiteY113" fmla="*/ 1145309 h 2277859"/>
              <a:gd name="connsiteX114" fmla="*/ 5717309 w 5874328"/>
              <a:gd name="connsiteY114" fmla="*/ 1071419 h 2277859"/>
              <a:gd name="connsiteX115" fmla="*/ 5735782 w 5874328"/>
              <a:gd name="connsiteY115" fmla="*/ 960582 h 2277859"/>
              <a:gd name="connsiteX116" fmla="*/ 5754255 w 5874328"/>
              <a:gd name="connsiteY116" fmla="*/ 923637 h 2277859"/>
              <a:gd name="connsiteX117" fmla="*/ 5763491 w 5874328"/>
              <a:gd name="connsiteY117" fmla="*/ 886691 h 2277859"/>
              <a:gd name="connsiteX118" fmla="*/ 5781964 w 5874328"/>
              <a:gd name="connsiteY118" fmla="*/ 831273 h 2277859"/>
              <a:gd name="connsiteX119" fmla="*/ 5791200 w 5874328"/>
              <a:gd name="connsiteY119" fmla="*/ 785091 h 2277859"/>
              <a:gd name="connsiteX120" fmla="*/ 5828146 w 5874328"/>
              <a:gd name="connsiteY120" fmla="*/ 683491 h 2277859"/>
              <a:gd name="connsiteX121" fmla="*/ 5837382 w 5874328"/>
              <a:gd name="connsiteY121" fmla="*/ 646546 h 2277859"/>
              <a:gd name="connsiteX122" fmla="*/ 5846619 w 5874328"/>
              <a:gd name="connsiteY122" fmla="*/ 618837 h 2277859"/>
              <a:gd name="connsiteX123" fmla="*/ 5855855 w 5874328"/>
              <a:gd name="connsiteY123" fmla="*/ 563419 h 2277859"/>
              <a:gd name="connsiteX124" fmla="*/ 5874328 w 5874328"/>
              <a:gd name="connsiteY124" fmla="*/ 489528 h 2277859"/>
              <a:gd name="connsiteX125" fmla="*/ 5865091 w 5874328"/>
              <a:gd name="connsiteY125" fmla="*/ 184728 h 2277859"/>
              <a:gd name="connsiteX126" fmla="*/ 5855855 w 5874328"/>
              <a:gd name="connsiteY126" fmla="*/ 157019 h 2277859"/>
              <a:gd name="connsiteX127" fmla="*/ 5837382 w 5874328"/>
              <a:gd name="connsiteY127" fmla="*/ 129309 h 2277859"/>
              <a:gd name="connsiteX128" fmla="*/ 5800437 w 5874328"/>
              <a:gd name="connsiteY128" fmla="*/ 64655 h 2277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5874328" h="2277859">
                <a:moveTo>
                  <a:pt x="5800437" y="0"/>
                </a:moveTo>
                <a:cubicBezTo>
                  <a:pt x="5738861" y="6158"/>
                  <a:pt x="5676692" y="7959"/>
                  <a:pt x="5615709" y="18473"/>
                </a:cubicBezTo>
                <a:cubicBezTo>
                  <a:pt x="5586926" y="23436"/>
                  <a:pt x="5560724" y="38365"/>
                  <a:pt x="5532582" y="46182"/>
                </a:cubicBezTo>
                <a:cubicBezTo>
                  <a:pt x="5505233" y="53779"/>
                  <a:pt x="5476882" y="57341"/>
                  <a:pt x="5449455" y="64655"/>
                </a:cubicBezTo>
                <a:cubicBezTo>
                  <a:pt x="5344494" y="92645"/>
                  <a:pt x="5440709" y="69569"/>
                  <a:pt x="5347855" y="110837"/>
                </a:cubicBezTo>
                <a:cubicBezTo>
                  <a:pt x="5327228" y="120005"/>
                  <a:pt x="5259270" y="127450"/>
                  <a:pt x="5246255" y="129309"/>
                </a:cubicBezTo>
                <a:cubicBezTo>
                  <a:pt x="5182320" y="177261"/>
                  <a:pt x="5239101" y="143532"/>
                  <a:pt x="5153891" y="166255"/>
                </a:cubicBezTo>
                <a:cubicBezTo>
                  <a:pt x="5125669" y="173781"/>
                  <a:pt x="5099100" y="186880"/>
                  <a:pt x="5070764" y="193964"/>
                </a:cubicBezTo>
                <a:cubicBezTo>
                  <a:pt x="5058449" y="197043"/>
                  <a:pt x="5046211" y="200446"/>
                  <a:pt x="5033819" y="203200"/>
                </a:cubicBezTo>
                <a:cubicBezTo>
                  <a:pt x="5018494" y="206606"/>
                  <a:pt x="5002783" y="208306"/>
                  <a:pt x="4987637" y="212437"/>
                </a:cubicBezTo>
                <a:cubicBezTo>
                  <a:pt x="4968851" y="217560"/>
                  <a:pt x="4951426" y="227708"/>
                  <a:pt x="4932219" y="230909"/>
                </a:cubicBezTo>
                <a:cubicBezTo>
                  <a:pt x="4851754" y="244321"/>
                  <a:pt x="4894972" y="235603"/>
                  <a:pt x="4802909" y="258619"/>
                </a:cubicBezTo>
                <a:lnTo>
                  <a:pt x="4765964" y="267855"/>
                </a:lnTo>
                <a:cubicBezTo>
                  <a:pt x="4750570" y="277091"/>
                  <a:pt x="4735839" y="287536"/>
                  <a:pt x="4719782" y="295564"/>
                </a:cubicBezTo>
                <a:cubicBezTo>
                  <a:pt x="4706535" y="302187"/>
                  <a:pt x="4666960" y="311079"/>
                  <a:pt x="4655128" y="314037"/>
                </a:cubicBezTo>
                <a:cubicBezTo>
                  <a:pt x="4606059" y="346749"/>
                  <a:pt x="4649024" y="320854"/>
                  <a:pt x="4581237" y="350982"/>
                </a:cubicBezTo>
                <a:cubicBezTo>
                  <a:pt x="4547247" y="366089"/>
                  <a:pt x="4549106" y="370560"/>
                  <a:pt x="4516582" y="378691"/>
                </a:cubicBezTo>
                <a:cubicBezTo>
                  <a:pt x="4501352" y="382499"/>
                  <a:pt x="4485697" y="384398"/>
                  <a:pt x="4470400" y="387928"/>
                </a:cubicBezTo>
                <a:cubicBezTo>
                  <a:pt x="4445662" y="393637"/>
                  <a:pt x="4420594" y="398371"/>
                  <a:pt x="4396509" y="406400"/>
                </a:cubicBezTo>
                <a:cubicBezTo>
                  <a:pt x="4387273" y="409479"/>
                  <a:pt x="4378245" y="413276"/>
                  <a:pt x="4368800" y="415637"/>
                </a:cubicBezTo>
                <a:cubicBezTo>
                  <a:pt x="4329175" y="425543"/>
                  <a:pt x="4308375" y="425874"/>
                  <a:pt x="4267200" y="434109"/>
                </a:cubicBezTo>
                <a:cubicBezTo>
                  <a:pt x="4254752" y="436599"/>
                  <a:pt x="4242941" y="442893"/>
                  <a:pt x="4230255" y="443346"/>
                </a:cubicBezTo>
                <a:cubicBezTo>
                  <a:pt x="4070230" y="449061"/>
                  <a:pt x="3910061" y="449503"/>
                  <a:pt x="3749964" y="452582"/>
                </a:cubicBezTo>
                <a:cubicBezTo>
                  <a:pt x="3706861" y="458740"/>
                  <a:pt x="3661081" y="454884"/>
                  <a:pt x="3620655" y="471055"/>
                </a:cubicBezTo>
                <a:cubicBezTo>
                  <a:pt x="3605261" y="477213"/>
                  <a:pt x="3591023" y="488535"/>
                  <a:pt x="3574473" y="489528"/>
                </a:cubicBezTo>
                <a:cubicBezTo>
                  <a:pt x="3436142" y="497828"/>
                  <a:pt x="3297382" y="495685"/>
                  <a:pt x="3158837" y="498764"/>
                </a:cubicBezTo>
                <a:cubicBezTo>
                  <a:pt x="3121891" y="501843"/>
                  <a:pt x="3084787" y="503402"/>
                  <a:pt x="3048000" y="508000"/>
                </a:cubicBezTo>
                <a:cubicBezTo>
                  <a:pt x="3035404" y="509575"/>
                  <a:pt x="3023447" y="514483"/>
                  <a:pt x="3011055" y="517237"/>
                </a:cubicBezTo>
                <a:cubicBezTo>
                  <a:pt x="2952170" y="530323"/>
                  <a:pt x="2973605" y="523681"/>
                  <a:pt x="2909455" y="535709"/>
                </a:cubicBezTo>
                <a:cubicBezTo>
                  <a:pt x="2878595" y="541495"/>
                  <a:pt x="2848469" y="553061"/>
                  <a:pt x="2817091" y="554182"/>
                </a:cubicBezTo>
                <a:lnTo>
                  <a:pt x="2558473" y="563419"/>
                </a:lnTo>
                <a:cubicBezTo>
                  <a:pt x="2512291" y="569576"/>
                  <a:pt x="2466271" y="577097"/>
                  <a:pt x="2419928" y="581891"/>
                </a:cubicBezTo>
                <a:cubicBezTo>
                  <a:pt x="2376945" y="586338"/>
                  <a:pt x="2333694" y="587682"/>
                  <a:pt x="2290619" y="591128"/>
                </a:cubicBezTo>
                <a:cubicBezTo>
                  <a:pt x="2256721" y="593840"/>
                  <a:pt x="2222886" y="597285"/>
                  <a:pt x="2189019" y="600364"/>
                </a:cubicBezTo>
                <a:cubicBezTo>
                  <a:pt x="2155152" y="606522"/>
                  <a:pt x="2121708" y="615812"/>
                  <a:pt x="2087419" y="618837"/>
                </a:cubicBezTo>
                <a:cubicBezTo>
                  <a:pt x="2016814" y="625067"/>
                  <a:pt x="1945773" y="624534"/>
                  <a:pt x="1874982" y="628073"/>
                </a:cubicBezTo>
                <a:lnTo>
                  <a:pt x="1717964" y="637309"/>
                </a:lnTo>
                <a:cubicBezTo>
                  <a:pt x="1619443" y="661939"/>
                  <a:pt x="1523572" y="702402"/>
                  <a:pt x="1422400" y="711200"/>
                </a:cubicBezTo>
                <a:cubicBezTo>
                  <a:pt x="1351588" y="717358"/>
                  <a:pt x="1280608" y="721823"/>
                  <a:pt x="1209964" y="729673"/>
                </a:cubicBezTo>
                <a:cubicBezTo>
                  <a:pt x="1169716" y="734145"/>
                  <a:pt x="1130124" y="743548"/>
                  <a:pt x="1089891" y="748146"/>
                </a:cubicBezTo>
                <a:cubicBezTo>
                  <a:pt x="1022318" y="755869"/>
                  <a:pt x="954448" y="760727"/>
                  <a:pt x="886691" y="766619"/>
                </a:cubicBezTo>
                <a:cubicBezTo>
                  <a:pt x="812823" y="773042"/>
                  <a:pt x="738712" y="776902"/>
                  <a:pt x="665019" y="785091"/>
                </a:cubicBezTo>
                <a:lnTo>
                  <a:pt x="581891" y="794328"/>
                </a:lnTo>
                <a:cubicBezTo>
                  <a:pt x="512684" y="802979"/>
                  <a:pt x="516013" y="805533"/>
                  <a:pt x="443346" y="812800"/>
                </a:cubicBezTo>
                <a:cubicBezTo>
                  <a:pt x="281476" y="828987"/>
                  <a:pt x="385430" y="813217"/>
                  <a:pt x="277091" y="831273"/>
                </a:cubicBezTo>
                <a:cubicBezTo>
                  <a:pt x="256822" y="844786"/>
                  <a:pt x="235873" y="860407"/>
                  <a:pt x="212437" y="868219"/>
                </a:cubicBezTo>
                <a:cubicBezTo>
                  <a:pt x="197544" y="873183"/>
                  <a:pt x="181649" y="874376"/>
                  <a:pt x="166255" y="877455"/>
                </a:cubicBezTo>
                <a:cubicBezTo>
                  <a:pt x="157019" y="883613"/>
                  <a:pt x="148475" y="890964"/>
                  <a:pt x="138546" y="895928"/>
                </a:cubicBezTo>
                <a:cubicBezTo>
                  <a:pt x="129838" y="900282"/>
                  <a:pt x="118938" y="899764"/>
                  <a:pt x="110837" y="905164"/>
                </a:cubicBezTo>
                <a:cubicBezTo>
                  <a:pt x="41650" y="951288"/>
                  <a:pt x="121304" y="920148"/>
                  <a:pt x="55419" y="942109"/>
                </a:cubicBezTo>
                <a:cubicBezTo>
                  <a:pt x="33455" y="1007998"/>
                  <a:pt x="64599" y="928338"/>
                  <a:pt x="18473" y="997528"/>
                </a:cubicBezTo>
                <a:cubicBezTo>
                  <a:pt x="13175" y="1005476"/>
                  <a:pt x="1231" y="1057259"/>
                  <a:pt x="0" y="1062182"/>
                </a:cubicBezTo>
                <a:cubicBezTo>
                  <a:pt x="3079" y="1099128"/>
                  <a:pt x="-316" y="1137197"/>
                  <a:pt x="9237" y="1173019"/>
                </a:cubicBezTo>
                <a:cubicBezTo>
                  <a:pt x="12603" y="1185640"/>
                  <a:pt x="28445" y="1190810"/>
                  <a:pt x="36946" y="1200728"/>
                </a:cubicBezTo>
                <a:cubicBezTo>
                  <a:pt x="65761" y="1234346"/>
                  <a:pt x="59481" y="1238478"/>
                  <a:pt x="92364" y="1265382"/>
                </a:cubicBezTo>
                <a:cubicBezTo>
                  <a:pt x="116193" y="1284878"/>
                  <a:pt x="144485" y="1299030"/>
                  <a:pt x="166255" y="1320800"/>
                </a:cubicBezTo>
                <a:cubicBezTo>
                  <a:pt x="175491" y="1330036"/>
                  <a:pt x="183096" y="1341263"/>
                  <a:pt x="193964" y="1348509"/>
                </a:cubicBezTo>
                <a:cubicBezTo>
                  <a:pt x="267722" y="1397682"/>
                  <a:pt x="173076" y="1310814"/>
                  <a:pt x="249382" y="1376219"/>
                </a:cubicBezTo>
                <a:cubicBezTo>
                  <a:pt x="262605" y="1387553"/>
                  <a:pt x="271394" y="1404203"/>
                  <a:pt x="286328" y="1413164"/>
                </a:cubicBezTo>
                <a:cubicBezTo>
                  <a:pt x="303025" y="1423182"/>
                  <a:pt x="325544" y="1420836"/>
                  <a:pt x="341746" y="1431637"/>
                </a:cubicBezTo>
                <a:cubicBezTo>
                  <a:pt x="350982" y="1437794"/>
                  <a:pt x="359311" y="1445601"/>
                  <a:pt x="369455" y="1450109"/>
                </a:cubicBezTo>
                <a:cubicBezTo>
                  <a:pt x="432172" y="1477983"/>
                  <a:pt x="458535" y="1471387"/>
                  <a:pt x="535709" y="1477819"/>
                </a:cubicBezTo>
                <a:cubicBezTo>
                  <a:pt x="575733" y="1493213"/>
                  <a:pt x="617427" y="1504822"/>
                  <a:pt x="655782" y="1524000"/>
                </a:cubicBezTo>
                <a:cubicBezTo>
                  <a:pt x="668097" y="1530158"/>
                  <a:pt x="680072" y="1537049"/>
                  <a:pt x="692728" y="1542473"/>
                </a:cubicBezTo>
                <a:cubicBezTo>
                  <a:pt x="701677" y="1546308"/>
                  <a:pt x="711370" y="1548161"/>
                  <a:pt x="720437" y="1551709"/>
                </a:cubicBezTo>
                <a:lnTo>
                  <a:pt x="905164" y="1625600"/>
                </a:lnTo>
                <a:cubicBezTo>
                  <a:pt x="920558" y="1631758"/>
                  <a:pt x="936517" y="1636658"/>
                  <a:pt x="951346" y="1644073"/>
                </a:cubicBezTo>
                <a:cubicBezTo>
                  <a:pt x="963661" y="1650231"/>
                  <a:pt x="975709" y="1656954"/>
                  <a:pt x="988291" y="1662546"/>
                </a:cubicBezTo>
                <a:cubicBezTo>
                  <a:pt x="1003442" y="1669280"/>
                  <a:pt x="1019980" y="1672967"/>
                  <a:pt x="1034473" y="1681019"/>
                </a:cubicBezTo>
                <a:cubicBezTo>
                  <a:pt x="1047930" y="1688495"/>
                  <a:pt x="1057650" y="1701844"/>
                  <a:pt x="1071419" y="1708728"/>
                </a:cubicBezTo>
                <a:cubicBezTo>
                  <a:pt x="1128562" y="1737299"/>
                  <a:pt x="1143770" y="1736180"/>
                  <a:pt x="1200728" y="1745673"/>
                </a:cubicBezTo>
                <a:cubicBezTo>
                  <a:pt x="1342584" y="1792957"/>
                  <a:pt x="1154643" y="1732492"/>
                  <a:pt x="1570182" y="1791855"/>
                </a:cubicBezTo>
                <a:cubicBezTo>
                  <a:pt x="1607882" y="1797241"/>
                  <a:pt x="1643912" y="1811001"/>
                  <a:pt x="1681019" y="1819564"/>
                </a:cubicBezTo>
                <a:cubicBezTo>
                  <a:pt x="1723972" y="1829476"/>
                  <a:pt x="1768010" y="1834930"/>
                  <a:pt x="1810328" y="1847273"/>
                </a:cubicBezTo>
                <a:cubicBezTo>
                  <a:pt x="1842161" y="1856558"/>
                  <a:pt x="1871071" y="1874234"/>
                  <a:pt x="1902691" y="1884219"/>
                </a:cubicBezTo>
                <a:cubicBezTo>
                  <a:pt x="1929759" y="1892767"/>
                  <a:pt x="1958469" y="1895094"/>
                  <a:pt x="1985819" y="1902691"/>
                </a:cubicBezTo>
                <a:cubicBezTo>
                  <a:pt x="2013961" y="1910508"/>
                  <a:pt x="2040700" y="1922967"/>
                  <a:pt x="2068946" y="1930400"/>
                </a:cubicBezTo>
                <a:cubicBezTo>
                  <a:pt x="2099310" y="1938390"/>
                  <a:pt x="2131322" y="1939567"/>
                  <a:pt x="2161309" y="1948873"/>
                </a:cubicBezTo>
                <a:cubicBezTo>
                  <a:pt x="2220848" y="1967351"/>
                  <a:pt x="2278270" y="1992067"/>
                  <a:pt x="2336800" y="2013528"/>
                </a:cubicBezTo>
                <a:cubicBezTo>
                  <a:pt x="2370634" y="2025934"/>
                  <a:pt x="2403064" y="2043406"/>
                  <a:pt x="2438400" y="2050473"/>
                </a:cubicBezTo>
                <a:lnTo>
                  <a:pt x="2530764" y="2068946"/>
                </a:lnTo>
                <a:cubicBezTo>
                  <a:pt x="2590800" y="2095629"/>
                  <a:pt x="2633077" y="2117614"/>
                  <a:pt x="2697019" y="2133600"/>
                </a:cubicBezTo>
                <a:cubicBezTo>
                  <a:pt x="2718139" y="2138880"/>
                  <a:pt x="2740122" y="2139758"/>
                  <a:pt x="2761673" y="2142837"/>
                </a:cubicBezTo>
                <a:cubicBezTo>
                  <a:pt x="2780146" y="2148994"/>
                  <a:pt x="2798118" y="2156931"/>
                  <a:pt x="2817091" y="2161309"/>
                </a:cubicBezTo>
                <a:cubicBezTo>
                  <a:pt x="2838304" y="2166204"/>
                  <a:pt x="2860272" y="2166967"/>
                  <a:pt x="2881746" y="2170546"/>
                </a:cubicBezTo>
                <a:cubicBezTo>
                  <a:pt x="2897231" y="2173127"/>
                  <a:pt x="2912443" y="2177201"/>
                  <a:pt x="2927928" y="2179782"/>
                </a:cubicBezTo>
                <a:cubicBezTo>
                  <a:pt x="2949402" y="2183361"/>
                  <a:pt x="2971295" y="2184458"/>
                  <a:pt x="2992582" y="2189019"/>
                </a:cubicBezTo>
                <a:cubicBezTo>
                  <a:pt x="3014498" y="2193715"/>
                  <a:pt x="3035492" y="2202055"/>
                  <a:pt x="3057237" y="2207491"/>
                </a:cubicBezTo>
                <a:cubicBezTo>
                  <a:pt x="3225538" y="2249566"/>
                  <a:pt x="2960740" y="2175771"/>
                  <a:pt x="3158837" y="2235200"/>
                </a:cubicBezTo>
                <a:cubicBezTo>
                  <a:pt x="3170996" y="2238848"/>
                  <a:pt x="3183576" y="2240950"/>
                  <a:pt x="3195782" y="2244437"/>
                </a:cubicBezTo>
                <a:cubicBezTo>
                  <a:pt x="3205143" y="2247112"/>
                  <a:pt x="3213756" y="2253521"/>
                  <a:pt x="3223491" y="2253673"/>
                </a:cubicBezTo>
                <a:lnTo>
                  <a:pt x="4378037" y="2262909"/>
                </a:lnTo>
                <a:cubicBezTo>
                  <a:pt x="4574630" y="2282570"/>
                  <a:pt x="4541777" y="2283114"/>
                  <a:pt x="4858328" y="2262909"/>
                </a:cubicBezTo>
                <a:cubicBezTo>
                  <a:pt x="4874874" y="2261853"/>
                  <a:pt x="4888928" y="2250103"/>
                  <a:pt x="4904509" y="2244437"/>
                </a:cubicBezTo>
                <a:cubicBezTo>
                  <a:pt x="4922809" y="2237783"/>
                  <a:pt x="4959928" y="2225964"/>
                  <a:pt x="4959928" y="2225964"/>
                </a:cubicBezTo>
                <a:cubicBezTo>
                  <a:pt x="4984558" y="2207491"/>
                  <a:pt x="5012049" y="2192316"/>
                  <a:pt x="5033819" y="2170546"/>
                </a:cubicBezTo>
                <a:cubicBezTo>
                  <a:pt x="5049518" y="2154847"/>
                  <a:pt x="5056705" y="2132311"/>
                  <a:pt x="5070764" y="2115128"/>
                </a:cubicBezTo>
                <a:cubicBezTo>
                  <a:pt x="5099242" y="2080322"/>
                  <a:pt x="5128601" y="2059622"/>
                  <a:pt x="5163128" y="2032000"/>
                </a:cubicBezTo>
                <a:cubicBezTo>
                  <a:pt x="5166207" y="2022764"/>
                  <a:pt x="5166199" y="2011826"/>
                  <a:pt x="5172364" y="2004291"/>
                </a:cubicBezTo>
                <a:lnTo>
                  <a:pt x="5273964" y="1902691"/>
                </a:lnTo>
                <a:cubicBezTo>
                  <a:pt x="5283200" y="1893455"/>
                  <a:pt x="5294427" y="1885850"/>
                  <a:pt x="5301673" y="1874982"/>
                </a:cubicBezTo>
                <a:cubicBezTo>
                  <a:pt x="5307831" y="1865746"/>
                  <a:pt x="5314263" y="1856686"/>
                  <a:pt x="5320146" y="1847273"/>
                </a:cubicBezTo>
                <a:cubicBezTo>
                  <a:pt x="5329661" y="1832049"/>
                  <a:pt x="5337084" y="1815453"/>
                  <a:pt x="5347855" y="1801091"/>
                </a:cubicBezTo>
                <a:cubicBezTo>
                  <a:pt x="5355692" y="1790641"/>
                  <a:pt x="5367545" y="1783693"/>
                  <a:pt x="5375564" y="1773382"/>
                </a:cubicBezTo>
                <a:cubicBezTo>
                  <a:pt x="5389194" y="1755857"/>
                  <a:pt x="5400194" y="1736437"/>
                  <a:pt x="5412509" y="1717964"/>
                </a:cubicBezTo>
                <a:cubicBezTo>
                  <a:pt x="5418667" y="1708728"/>
                  <a:pt x="5424047" y="1698923"/>
                  <a:pt x="5430982" y="1690255"/>
                </a:cubicBezTo>
                <a:cubicBezTo>
                  <a:pt x="5443297" y="1674861"/>
                  <a:pt x="5456333" y="1660016"/>
                  <a:pt x="5467928" y="1644073"/>
                </a:cubicBezTo>
                <a:cubicBezTo>
                  <a:pt x="5480986" y="1626118"/>
                  <a:pt x="5492558" y="1607128"/>
                  <a:pt x="5504873" y="1588655"/>
                </a:cubicBezTo>
                <a:cubicBezTo>
                  <a:pt x="5520678" y="1564948"/>
                  <a:pt x="5531165" y="1551701"/>
                  <a:pt x="5541819" y="1524000"/>
                </a:cubicBezTo>
                <a:cubicBezTo>
                  <a:pt x="5552304" y="1496739"/>
                  <a:pt x="5556466" y="1466997"/>
                  <a:pt x="5569528" y="1440873"/>
                </a:cubicBezTo>
                <a:cubicBezTo>
                  <a:pt x="5575685" y="1428558"/>
                  <a:pt x="5581169" y="1415882"/>
                  <a:pt x="5588000" y="1403928"/>
                </a:cubicBezTo>
                <a:cubicBezTo>
                  <a:pt x="5610219" y="1365045"/>
                  <a:pt x="5606336" y="1385798"/>
                  <a:pt x="5624946" y="1339273"/>
                </a:cubicBezTo>
                <a:cubicBezTo>
                  <a:pt x="5632178" y="1321194"/>
                  <a:pt x="5636938" y="1302217"/>
                  <a:pt x="5643419" y="1283855"/>
                </a:cubicBezTo>
                <a:cubicBezTo>
                  <a:pt x="5680906" y="1177642"/>
                  <a:pt x="5665839" y="1211305"/>
                  <a:pt x="5698837" y="1145309"/>
                </a:cubicBezTo>
                <a:cubicBezTo>
                  <a:pt x="5704994" y="1120679"/>
                  <a:pt x="5713718" y="1096552"/>
                  <a:pt x="5717309" y="1071419"/>
                </a:cubicBezTo>
                <a:cubicBezTo>
                  <a:pt x="5719400" y="1056784"/>
                  <a:pt x="5729031" y="980836"/>
                  <a:pt x="5735782" y="960582"/>
                </a:cubicBezTo>
                <a:cubicBezTo>
                  <a:pt x="5740136" y="947520"/>
                  <a:pt x="5748097" y="935952"/>
                  <a:pt x="5754255" y="923637"/>
                </a:cubicBezTo>
                <a:cubicBezTo>
                  <a:pt x="5757334" y="911322"/>
                  <a:pt x="5759843" y="898850"/>
                  <a:pt x="5763491" y="886691"/>
                </a:cubicBezTo>
                <a:cubicBezTo>
                  <a:pt x="5769086" y="868040"/>
                  <a:pt x="5778145" y="850367"/>
                  <a:pt x="5781964" y="831273"/>
                </a:cubicBezTo>
                <a:cubicBezTo>
                  <a:pt x="5785043" y="815879"/>
                  <a:pt x="5787069" y="800237"/>
                  <a:pt x="5791200" y="785091"/>
                </a:cubicBezTo>
                <a:cubicBezTo>
                  <a:pt x="5813840" y="702076"/>
                  <a:pt x="5803357" y="757857"/>
                  <a:pt x="5828146" y="683491"/>
                </a:cubicBezTo>
                <a:cubicBezTo>
                  <a:pt x="5832160" y="671448"/>
                  <a:pt x="5833895" y="658752"/>
                  <a:pt x="5837382" y="646546"/>
                </a:cubicBezTo>
                <a:cubicBezTo>
                  <a:pt x="5840057" y="637185"/>
                  <a:pt x="5843540" y="628073"/>
                  <a:pt x="5846619" y="618837"/>
                </a:cubicBezTo>
                <a:cubicBezTo>
                  <a:pt x="5849698" y="600364"/>
                  <a:pt x="5851931" y="581731"/>
                  <a:pt x="5855855" y="563419"/>
                </a:cubicBezTo>
                <a:cubicBezTo>
                  <a:pt x="5861175" y="538594"/>
                  <a:pt x="5874328" y="489528"/>
                  <a:pt x="5874328" y="489528"/>
                </a:cubicBezTo>
                <a:cubicBezTo>
                  <a:pt x="5871249" y="387928"/>
                  <a:pt x="5870729" y="286218"/>
                  <a:pt x="5865091" y="184728"/>
                </a:cubicBezTo>
                <a:cubicBezTo>
                  <a:pt x="5864551" y="175007"/>
                  <a:pt x="5860209" y="165727"/>
                  <a:pt x="5855855" y="157019"/>
                </a:cubicBezTo>
                <a:cubicBezTo>
                  <a:pt x="5850891" y="147090"/>
                  <a:pt x="5843540" y="138546"/>
                  <a:pt x="5837382" y="129309"/>
                </a:cubicBezTo>
                <a:cubicBezTo>
                  <a:pt x="5816732" y="67360"/>
                  <a:pt x="5836325" y="82599"/>
                  <a:pt x="5800437" y="64655"/>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C2F751D-CC39-48F8-AADC-5C4B99040643}"/>
              </a:ext>
            </a:extLst>
          </p:cNvPr>
          <p:cNvSpPr txBox="1"/>
          <p:nvPr/>
        </p:nvSpPr>
        <p:spPr>
          <a:xfrm>
            <a:off x="7722619" y="4249048"/>
            <a:ext cx="2909455" cy="923330"/>
          </a:xfrm>
          <a:prstGeom prst="rect">
            <a:avLst/>
          </a:prstGeom>
          <a:noFill/>
        </p:spPr>
        <p:txBody>
          <a:bodyPr wrap="square" rtlCol="0">
            <a:spAutoFit/>
          </a:bodyPr>
          <a:lstStyle/>
          <a:p>
            <a:r>
              <a:rPr lang="en-US" dirty="0">
                <a:solidFill>
                  <a:srgbClr val="FF0000"/>
                </a:solidFill>
              </a:rPr>
              <a:t>Called Customer Service But Had Difficulty Requiring Escalation and Wasting Time</a:t>
            </a:r>
          </a:p>
        </p:txBody>
      </p:sp>
      <p:sp>
        <p:nvSpPr>
          <p:cNvPr id="8" name="Freeform: Shape 7">
            <a:extLst>
              <a:ext uri="{FF2B5EF4-FFF2-40B4-BE49-F238E27FC236}">
                <a16:creationId xmlns:a16="http://schemas.microsoft.com/office/drawing/2014/main" id="{5A059346-13AF-484B-8EF2-88476AA9046E}"/>
              </a:ext>
            </a:extLst>
          </p:cNvPr>
          <p:cNvSpPr/>
          <p:nvPr/>
        </p:nvSpPr>
        <p:spPr>
          <a:xfrm>
            <a:off x="3466727" y="1182702"/>
            <a:ext cx="5310909" cy="1847273"/>
          </a:xfrm>
          <a:custGeom>
            <a:avLst/>
            <a:gdLst>
              <a:gd name="connsiteX0" fmla="*/ 4701309 w 5310909"/>
              <a:gd name="connsiteY0" fmla="*/ 157018 h 1847273"/>
              <a:gd name="connsiteX1" fmla="*/ 4424218 w 5310909"/>
              <a:gd name="connsiteY1" fmla="*/ 175491 h 1847273"/>
              <a:gd name="connsiteX2" fmla="*/ 4359563 w 5310909"/>
              <a:gd name="connsiteY2" fmla="*/ 184728 h 1847273"/>
              <a:gd name="connsiteX3" fmla="*/ 4267200 w 5310909"/>
              <a:gd name="connsiteY3" fmla="*/ 193964 h 1847273"/>
              <a:gd name="connsiteX4" fmla="*/ 4165600 w 5310909"/>
              <a:gd name="connsiteY4" fmla="*/ 212437 h 1847273"/>
              <a:gd name="connsiteX5" fmla="*/ 4137890 w 5310909"/>
              <a:gd name="connsiteY5" fmla="*/ 221673 h 1847273"/>
              <a:gd name="connsiteX6" fmla="*/ 4027054 w 5310909"/>
              <a:gd name="connsiteY6" fmla="*/ 240146 h 1847273"/>
              <a:gd name="connsiteX7" fmla="*/ 3685309 w 5310909"/>
              <a:gd name="connsiteY7" fmla="*/ 193964 h 1847273"/>
              <a:gd name="connsiteX8" fmla="*/ 3611418 w 5310909"/>
              <a:gd name="connsiteY8" fmla="*/ 157018 h 1847273"/>
              <a:gd name="connsiteX9" fmla="*/ 3482109 w 5310909"/>
              <a:gd name="connsiteY9" fmla="*/ 73891 h 1847273"/>
              <a:gd name="connsiteX10" fmla="*/ 3408218 w 5310909"/>
              <a:gd name="connsiteY10" fmla="*/ 55418 h 1847273"/>
              <a:gd name="connsiteX11" fmla="*/ 3343563 w 5310909"/>
              <a:gd name="connsiteY11" fmla="*/ 36946 h 1847273"/>
              <a:gd name="connsiteX12" fmla="*/ 3297381 w 5310909"/>
              <a:gd name="connsiteY12" fmla="*/ 18473 h 1847273"/>
              <a:gd name="connsiteX13" fmla="*/ 3241963 w 5310909"/>
              <a:gd name="connsiteY13" fmla="*/ 9237 h 1847273"/>
              <a:gd name="connsiteX14" fmla="*/ 3195781 w 5310909"/>
              <a:gd name="connsiteY14" fmla="*/ 0 h 1847273"/>
              <a:gd name="connsiteX15" fmla="*/ 2761672 w 5310909"/>
              <a:gd name="connsiteY15" fmla="*/ 9237 h 1847273"/>
              <a:gd name="connsiteX16" fmla="*/ 2697018 w 5310909"/>
              <a:gd name="connsiteY16" fmla="*/ 27709 h 1847273"/>
              <a:gd name="connsiteX17" fmla="*/ 2595418 w 5310909"/>
              <a:gd name="connsiteY17" fmla="*/ 55418 h 1847273"/>
              <a:gd name="connsiteX18" fmla="*/ 2549236 w 5310909"/>
              <a:gd name="connsiteY18" fmla="*/ 83128 h 1847273"/>
              <a:gd name="connsiteX19" fmla="*/ 2503054 w 5310909"/>
              <a:gd name="connsiteY19" fmla="*/ 101600 h 1847273"/>
              <a:gd name="connsiteX20" fmla="*/ 2466109 w 5310909"/>
              <a:gd name="connsiteY20" fmla="*/ 120073 h 1847273"/>
              <a:gd name="connsiteX21" fmla="*/ 2410690 w 5310909"/>
              <a:gd name="connsiteY21" fmla="*/ 157018 h 1847273"/>
              <a:gd name="connsiteX22" fmla="*/ 2355272 w 5310909"/>
              <a:gd name="connsiteY22" fmla="*/ 166255 h 1847273"/>
              <a:gd name="connsiteX23" fmla="*/ 2309090 w 5310909"/>
              <a:gd name="connsiteY23" fmla="*/ 203200 h 1847273"/>
              <a:gd name="connsiteX24" fmla="*/ 2281381 w 5310909"/>
              <a:gd name="connsiteY24" fmla="*/ 221673 h 1847273"/>
              <a:gd name="connsiteX25" fmla="*/ 1911927 w 5310909"/>
              <a:gd name="connsiteY25" fmla="*/ 323273 h 1847273"/>
              <a:gd name="connsiteX26" fmla="*/ 1653309 w 5310909"/>
              <a:gd name="connsiteY26" fmla="*/ 397164 h 1847273"/>
              <a:gd name="connsiteX27" fmla="*/ 1542472 w 5310909"/>
              <a:gd name="connsiteY27" fmla="*/ 434109 h 1847273"/>
              <a:gd name="connsiteX28" fmla="*/ 1357745 w 5310909"/>
              <a:gd name="connsiteY28" fmla="*/ 480291 h 1847273"/>
              <a:gd name="connsiteX29" fmla="*/ 1256145 w 5310909"/>
              <a:gd name="connsiteY29" fmla="*/ 508000 h 1847273"/>
              <a:gd name="connsiteX30" fmla="*/ 1173018 w 5310909"/>
              <a:gd name="connsiteY30" fmla="*/ 526473 h 1847273"/>
              <a:gd name="connsiteX31" fmla="*/ 1062181 w 5310909"/>
              <a:gd name="connsiteY31" fmla="*/ 572655 h 1847273"/>
              <a:gd name="connsiteX32" fmla="*/ 1006763 w 5310909"/>
              <a:gd name="connsiteY32" fmla="*/ 591128 h 1847273"/>
              <a:gd name="connsiteX33" fmla="*/ 979054 w 5310909"/>
              <a:gd name="connsiteY33" fmla="*/ 609600 h 1847273"/>
              <a:gd name="connsiteX34" fmla="*/ 942109 w 5310909"/>
              <a:gd name="connsiteY34" fmla="*/ 628073 h 1847273"/>
              <a:gd name="connsiteX35" fmla="*/ 868218 w 5310909"/>
              <a:gd name="connsiteY35" fmla="*/ 683491 h 1847273"/>
              <a:gd name="connsiteX36" fmla="*/ 840509 w 5310909"/>
              <a:gd name="connsiteY36" fmla="*/ 692728 h 1847273"/>
              <a:gd name="connsiteX37" fmla="*/ 794327 w 5310909"/>
              <a:gd name="connsiteY37" fmla="*/ 720437 h 1847273"/>
              <a:gd name="connsiteX38" fmla="*/ 766618 w 5310909"/>
              <a:gd name="connsiteY38" fmla="*/ 738909 h 1847273"/>
              <a:gd name="connsiteX39" fmla="*/ 729672 w 5310909"/>
              <a:gd name="connsiteY39" fmla="*/ 748146 h 1847273"/>
              <a:gd name="connsiteX40" fmla="*/ 443345 w 5310909"/>
              <a:gd name="connsiteY40" fmla="*/ 868218 h 1847273"/>
              <a:gd name="connsiteX41" fmla="*/ 341745 w 5310909"/>
              <a:gd name="connsiteY41" fmla="*/ 932873 h 1847273"/>
              <a:gd name="connsiteX42" fmla="*/ 314036 w 5310909"/>
              <a:gd name="connsiteY42" fmla="*/ 960582 h 1847273"/>
              <a:gd name="connsiteX43" fmla="*/ 277090 w 5310909"/>
              <a:gd name="connsiteY43" fmla="*/ 979055 h 1847273"/>
              <a:gd name="connsiteX44" fmla="*/ 221672 w 5310909"/>
              <a:gd name="connsiteY44" fmla="*/ 1034473 h 1847273"/>
              <a:gd name="connsiteX45" fmla="*/ 138545 w 5310909"/>
              <a:gd name="connsiteY45" fmla="*/ 1126837 h 1847273"/>
              <a:gd name="connsiteX46" fmla="*/ 64654 w 5310909"/>
              <a:gd name="connsiteY46" fmla="*/ 1209964 h 1847273"/>
              <a:gd name="connsiteX47" fmla="*/ 27709 w 5310909"/>
              <a:gd name="connsiteY47" fmla="*/ 1274618 h 1847273"/>
              <a:gd name="connsiteX48" fmla="*/ 18472 w 5310909"/>
              <a:gd name="connsiteY48" fmla="*/ 1302328 h 1847273"/>
              <a:gd name="connsiteX49" fmla="*/ 0 w 5310909"/>
              <a:gd name="connsiteY49" fmla="*/ 1330037 h 1847273"/>
              <a:gd name="connsiteX50" fmla="*/ 9236 w 5310909"/>
              <a:gd name="connsiteY50" fmla="*/ 1662546 h 1847273"/>
              <a:gd name="connsiteX51" fmla="*/ 46181 w 5310909"/>
              <a:gd name="connsiteY51" fmla="*/ 1699491 h 1847273"/>
              <a:gd name="connsiteX52" fmla="*/ 64654 w 5310909"/>
              <a:gd name="connsiteY52" fmla="*/ 1727200 h 1847273"/>
              <a:gd name="connsiteX53" fmla="*/ 92363 w 5310909"/>
              <a:gd name="connsiteY53" fmla="*/ 1745673 h 1847273"/>
              <a:gd name="connsiteX54" fmla="*/ 120072 w 5310909"/>
              <a:gd name="connsiteY54" fmla="*/ 1773382 h 1847273"/>
              <a:gd name="connsiteX55" fmla="*/ 212436 w 5310909"/>
              <a:gd name="connsiteY55" fmla="*/ 1838037 h 1847273"/>
              <a:gd name="connsiteX56" fmla="*/ 240145 w 5310909"/>
              <a:gd name="connsiteY56" fmla="*/ 1847273 h 1847273"/>
              <a:gd name="connsiteX57" fmla="*/ 757381 w 5310909"/>
              <a:gd name="connsiteY57" fmla="*/ 1838037 h 1847273"/>
              <a:gd name="connsiteX58" fmla="*/ 812800 w 5310909"/>
              <a:gd name="connsiteY58" fmla="*/ 1819564 h 1847273"/>
              <a:gd name="connsiteX59" fmla="*/ 849745 w 5310909"/>
              <a:gd name="connsiteY59" fmla="*/ 1810328 h 1847273"/>
              <a:gd name="connsiteX60" fmla="*/ 877454 w 5310909"/>
              <a:gd name="connsiteY60" fmla="*/ 1801091 h 1847273"/>
              <a:gd name="connsiteX61" fmla="*/ 923636 w 5310909"/>
              <a:gd name="connsiteY61" fmla="*/ 1791855 h 1847273"/>
              <a:gd name="connsiteX62" fmla="*/ 1330036 w 5310909"/>
              <a:gd name="connsiteY62" fmla="*/ 1764146 h 1847273"/>
              <a:gd name="connsiteX63" fmla="*/ 1514763 w 5310909"/>
              <a:gd name="connsiteY63" fmla="*/ 1699491 h 1847273"/>
              <a:gd name="connsiteX64" fmla="*/ 1727200 w 5310909"/>
              <a:gd name="connsiteY64" fmla="*/ 1653309 h 1847273"/>
              <a:gd name="connsiteX65" fmla="*/ 1884218 w 5310909"/>
              <a:gd name="connsiteY65" fmla="*/ 1625600 h 1847273"/>
              <a:gd name="connsiteX66" fmla="*/ 1930400 w 5310909"/>
              <a:gd name="connsiteY66" fmla="*/ 1616364 h 1847273"/>
              <a:gd name="connsiteX67" fmla="*/ 2124363 w 5310909"/>
              <a:gd name="connsiteY67" fmla="*/ 1607128 h 1847273"/>
              <a:gd name="connsiteX68" fmla="*/ 2235200 w 5310909"/>
              <a:gd name="connsiteY68" fmla="*/ 1597891 h 1847273"/>
              <a:gd name="connsiteX69" fmla="*/ 2382981 w 5310909"/>
              <a:gd name="connsiteY69" fmla="*/ 1588655 h 1847273"/>
              <a:gd name="connsiteX70" fmla="*/ 2558472 w 5310909"/>
              <a:gd name="connsiteY70" fmla="*/ 1570182 h 1847273"/>
              <a:gd name="connsiteX71" fmla="*/ 2632363 w 5310909"/>
              <a:gd name="connsiteY71" fmla="*/ 1551709 h 1847273"/>
              <a:gd name="connsiteX72" fmla="*/ 2669309 w 5310909"/>
              <a:gd name="connsiteY72" fmla="*/ 1542473 h 1847273"/>
              <a:gd name="connsiteX73" fmla="*/ 2770909 w 5310909"/>
              <a:gd name="connsiteY73" fmla="*/ 1533237 h 1847273"/>
              <a:gd name="connsiteX74" fmla="*/ 2900218 w 5310909"/>
              <a:gd name="connsiteY74" fmla="*/ 1514764 h 1847273"/>
              <a:gd name="connsiteX75" fmla="*/ 2937163 w 5310909"/>
              <a:gd name="connsiteY75" fmla="*/ 1505528 h 1847273"/>
              <a:gd name="connsiteX76" fmla="*/ 2974109 w 5310909"/>
              <a:gd name="connsiteY76" fmla="*/ 1450109 h 1847273"/>
              <a:gd name="connsiteX77" fmla="*/ 3103418 w 5310909"/>
              <a:gd name="connsiteY77" fmla="*/ 1394691 h 1847273"/>
              <a:gd name="connsiteX78" fmla="*/ 3177309 w 5310909"/>
              <a:gd name="connsiteY78" fmla="*/ 1357746 h 1847273"/>
              <a:gd name="connsiteX79" fmla="*/ 3241963 w 5310909"/>
              <a:gd name="connsiteY79" fmla="*/ 1339273 h 1847273"/>
              <a:gd name="connsiteX80" fmla="*/ 3297381 w 5310909"/>
              <a:gd name="connsiteY80" fmla="*/ 1320800 h 1847273"/>
              <a:gd name="connsiteX81" fmla="*/ 3362036 w 5310909"/>
              <a:gd name="connsiteY81" fmla="*/ 1293091 h 1847273"/>
              <a:gd name="connsiteX82" fmla="*/ 3408218 w 5310909"/>
              <a:gd name="connsiteY82" fmla="*/ 1283855 h 1847273"/>
              <a:gd name="connsiteX83" fmla="*/ 3537527 w 5310909"/>
              <a:gd name="connsiteY83" fmla="*/ 1265382 h 1847273"/>
              <a:gd name="connsiteX84" fmla="*/ 3639127 w 5310909"/>
              <a:gd name="connsiteY84" fmla="*/ 1246909 h 1847273"/>
              <a:gd name="connsiteX85" fmla="*/ 3703781 w 5310909"/>
              <a:gd name="connsiteY85" fmla="*/ 1228437 h 1847273"/>
              <a:gd name="connsiteX86" fmla="*/ 3805381 w 5310909"/>
              <a:gd name="connsiteY86" fmla="*/ 1219200 h 1847273"/>
              <a:gd name="connsiteX87" fmla="*/ 3897745 w 5310909"/>
              <a:gd name="connsiteY87" fmla="*/ 1200728 h 1847273"/>
              <a:gd name="connsiteX88" fmla="*/ 3953163 w 5310909"/>
              <a:gd name="connsiteY88" fmla="*/ 1191491 h 1847273"/>
              <a:gd name="connsiteX89" fmla="*/ 4110181 w 5310909"/>
              <a:gd name="connsiteY89" fmla="*/ 1173018 h 1847273"/>
              <a:gd name="connsiteX90" fmla="*/ 4147127 w 5310909"/>
              <a:gd name="connsiteY90" fmla="*/ 1163782 h 1847273"/>
              <a:gd name="connsiteX91" fmla="*/ 4294909 w 5310909"/>
              <a:gd name="connsiteY91" fmla="*/ 1182255 h 1847273"/>
              <a:gd name="connsiteX92" fmla="*/ 4350327 w 5310909"/>
              <a:gd name="connsiteY92" fmla="*/ 1200728 h 1847273"/>
              <a:gd name="connsiteX93" fmla="*/ 4442690 w 5310909"/>
              <a:gd name="connsiteY93" fmla="*/ 1237673 h 1847273"/>
              <a:gd name="connsiteX94" fmla="*/ 4618181 w 5310909"/>
              <a:gd name="connsiteY94" fmla="*/ 1265382 h 1847273"/>
              <a:gd name="connsiteX95" fmla="*/ 5144654 w 5310909"/>
              <a:gd name="connsiteY95" fmla="*/ 1256146 h 1847273"/>
              <a:gd name="connsiteX96" fmla="*/ 5218545 w 5310909"/>
              <a:gd name="connsiteY96" fmla="*/ 1219200 h 1847273"/>
              <a:gd name="connsiteX97" fmla="*/ 5273963 w 5310909"/>
              <a:gd name="connsiteY97" fmla="*/ 1163782 h 1847273"/>
              <a:gd name="connsiteX98" fmla="*/ 5283200 w 5310909"/>
              <a:gd name="connsiteY98" fmla="*/ 1136073 h 1847273"/>
              <a:gd name="connsiteX99" fmla="*/ 5301672 w 5310909"/>
              <a:gd name="connsiteY99" fmla="*/ 1108364 h 1847273"/>
              <a:gd name="connsiteX100" fmla="*/ 5310909 w 5310909"/>
              <a:gd name="connsiteY100" fmla="*/ 1043709 h 1847273"/>
              <a:gd name="connsiteX101" fmla="*/ 5301672 w 5310909"/>
              <a:gd name="connsiteY101" fmla="*/ 812800 h 1847273"/>
              <a:gd name="connsiteX102" fmla="*/ 5264727 w 5310909"/>
              <a:gd name="connsiteY102" fmla="*/ 757382 h 1847273"/>
              <a:gd name="connsiteX103" fmla="*/ 5190836 w 5310909"/>
              <a:gd name="connsiteY103" fmla="*/ 655782 h 1847273"/>
              <a:gd name="connsiteX104" fmla="*/ 5135418 w 5310909"/>
              <a:gd name="connsiteY104" fmla="*/ 526473 h 1847273"/>
              <a:gd name="connsiteX105" fmla="*/ 5107709 w 5310909"/>
              <a:gd name="connsiteY105" fmla="*/ 489528 h 1847273"/>
              <a:gd name="connsiteX106" fmla="*/ 5080000 w 5310909"/>
              <a:gd name="connsiteY106" fmla="*/ 471055 h 1847273"/>
              <a:gd name="connsiteX107" fmla="*/ 5070763 w 5310909"/>
              <a:gd name="connsiteY107" fmla="*/ 434109 h 1847273"/>
              <a:gd name="connsiteX108" fmla="*/ 5033818 w 5310909"/>
              <a:gd name="connsiteY108" fmla="*/ 406400 h 1847273"/>
              <a:gd name="connsiteX109" fmla="*/ 5006109 w 5310909"/>
              <a:gd name="connsiteY109" fmla="*/ 369455 h 1847273"/>
              <a:gd name="connsiteX110" fmla="*/ 4969163 w 5310909"/>
              <a:gd name="connsiteY110" fmla="*/ 341746 h 1847273"/>
              <a:gd name="connsiteX111" fmla="*/ 4904509 w 5310909"/>
              <a:gd name="connsiteY111" fmla="*/ 258618 h 1847273"/>
              <a:gd name="connsiteX112" fmla="*/ 4821381 w 5310909"/>
              <a:gd name="connsiteY112" fmla="*/ 221673 h 1847273"/>
              <a:gd name="connsiteX113" fmla="*/ 4738254 w 5310909"/>
              <a:gd name="connsiteY113" fmla="*/ 203200 h 1847273"/>
              <a:gd name="connsiteX114" fmla="*/ 4664363 w 5310909"/>
              <a:gd name="connsiteY114" fmla="*/ 230909 h 184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5310909" h="1847273">
                <a:moveTo>
                  <a:pt x="4701309" y="157018"/>
                </a:moveTo>
                <a:cubicBezTo>
                  <a:pt x="4544596" y="179407"/>
                  <a:pt x="4729679" y="155127"/>
                  <a:pt x="4424218" y="175491"/>
                </a:cubicBezTo>
                <a:cubicBezTo>
                  <a:pt x="4402496" y="176939"/>
                  <a:pt x="4381184" y="182184"/>
                  <a:pt x="4359563" y="184728"/>
                </a:cubicBezTo>
                <a:cubicBezTo>
                  <a:pt x="4328834" y="188343"/>
                  <a:pt x="4297902" y="190126"/>
                  <a:pt x="4267200" y="193964"/>
                </a:cubicBezTo>
                <a:cubicBezTo>
                  <a:pt x="4250716" y="196024"/>
                  <a:pt x="4184527" y="207705"/>
                  <a:pt x="4165600" y="212437"/>
                </a:cubicBezTo>
                <a:cubicBezTo>
                  <a:pt x="4156154" y="214798"/>
                  <a:pt x="4147437" y="219764"/>
                  <a:pt x="4137890" y="221673"/>
                </a:cubicBezTo>
                <a:cubicBezTo>
                  <a:pt x="4101162" y="229018"/>
                  <a:pt x="4027054" y="240146"/>
                  <a:pt x="4027054" y="240146"/>
                </a:cubicBezTo>
                <a:cubicBezTo>
                  <a:pt x="3913139" y="224752"/>
                  <a:pt x="3798027" y="216508"/>
                  <a:pt x="3685309" y="193964"/>
                </a:cubicBezTo>
                <a:cubicBezTo>
                  <a:pt x="3658306" y="188563"/>
                  <a:pt x="3635031" y="171186"/>
                  <a:pt x="3611418" y="157018"/>
                </a:cubicBezTo>
                <a:cubicBezTo>
                  <a:pt x="3558247" y="125116"/>
                  <a:pt x="3540064" y="97073"/>
                  <a:pt x="3482109" y="73891"/>
                </a:cubicBezTo>
                <a:cubicBezTo>
                  <a:pt x="3458537" y="64462"/>
                  <a:pt x="3432749" y="61960"/>
                  <a:pt x="3408218" y="55418"/>
                </a:cubicBezTo>
                <a:cubicBezTo>
                  <a:pt x="3386561" y="49643"/>
                  <a:pt x="3364827" y="44034"/>
                  <a:pt x="3343563" y="36946"/>
                </a:cubicBezTo>
                <a:cubicBezTo>
                  <a:pt x="3327834" y="31703"/>
                  <a:pt x="3313377" y="22835"/>
                  <a:pt x="3297381" y="18473"/>
                </a:cubicBezTo>
                <a:cubicBezTo>
                  <a:pt x="3279313" y="13545"/>
                  <a:pt x="3260388" y="12587"/>
                  <a:pt x="3241963" y="9237"/>
                </a:cubicBezTo>
                <a:cubicBezTo>
                  <a:pt x="3226517" y="6429"/>
                  <a:pt x="3211175" y="3079"/>
                  <a:pt x="3195781" y="0"/>
                </a:cubicBezTo>
                <a:lnTo>
                  <a:pt x="2761672" y="9237"/>
                </a:lnTo>
                <a:cubicBezTo>
                  <a:pt x="2741183" y="10040"/>
                  <a:pt x="2716904" y="22737"/>
                  <a:pt x="2697018" y="27709"/>
                </a:cubicBezTo>
                <a:cubicBezTo>
                  <a:pt x="2649386" y="39617"/>
                  <a:pt x="2643846" y="33405"/>
                  <a:pt x="2595418" y="55418"/>
                </a:cubicBezTo>
                <a:cubicBezTo>
                  <a:pt x="2579075" y="62847"/>
                  <a:pt x="2565293" y="75099"/>
                  <a:pt x="2549236" y="83128"/>
                </a:cubicBezTo>
                <a:cubicBezTo>
                  <a:pt x="2534407" y="90543"/>
                  <a:pt x="2518205" y="94866"/>
                  <a:pt x="2503054" y="101600"/>
                </a:cubicBezTo>
                <a:cubicBezTo>
                  <a:pt x="2490472" y="107192"/>
                  <a:pt x="2477916" y="112989"/>
                  <a:pt x="2466109" y="120073"/>
                </a:cubicBezTo>
                <a:cubicBezTo>
                  <a:pt x="2447071" y="131496"/>
                  <a:pt x="2431184" y="148479"/>
                  <a:pt x="2410690" y="157018"/>
                </a:cubicBezTo>
                <a:cubicBezTo>
                  <a:pt x="2393403" y="164221"/>
                  <a:pt x="2373745" y="163176"/>
                  <a:pt x="2355272" y="166255"/>
                </a:cubicBezTo>
                <a:cubicBezTo>
                  <a:pt x="2339878" y="178570"/>
                  <a:pt x="2324861" y="191372"/>
                  <a:pt x="2309090" y="203200"/>
                </a:cubicBezTo>
                <a:cubicBezTo>
                  <a:pt x="2300209" y="209860"/>
                  <a:pt x="2291871" y="218042"/>
                  <a:pt x="2281381" y="221673"/>
                </a:cubicBezTo>
                <a:cubicBezTo>
                  <a:pt x="2031824" y="308059"/>
                  <a:pt x="2130596" y="264961"/>
                  <a:pt x="1911927" y="323273"/>
                </a:cubicBezTo>
                <a:cubicBezTo>
                  <a:pt x="1825299" y="346374"/>
                  <a:pt x="1738364" y="368813"/>
                  <a:pt x="1653309" y="397164"/>
                </a:cubicBezTo>
                <a:cubicBezTo>
                  <a:pt x="1616363" y="409479"/>
                  <a:pt x="1579962" y="423565"/>
                  <a:pt x="1542472" y="434109"/>
                </a:cubicBezTo>
                <a:cubicBezTo>
                  <a:pt x="1481372" y="451293"/>
                  <a:pt x="1419202" y="464431"/>
                  <a:pt x="1357745" y="480291"/>
                </a:cubicBezTo>
                <a:cubicBezTo>
                  <a:pt x="1323755" y="489063"/>
                  <a:pt x="1290413" y="500385"/>
                  <a:pt x="1256145" y="508000"/>
                </a:cubicBezTo>
                <a:cubicBezTo>
                  <a:pt x="1228436" y="514158"/>
                  <a:pt x="1199946" y="517497"/>
                  <a:pt x="1173018" y="526473"/>
                </a:cubicBezTo>
                <a:cubicBezTo>
                  <a:pt x="1135047" y="539130"/>
                  <a:pt x="1100151" y="559998"/>
                  <a:pt x="1062181" y="572655"/>
                </a:cubicBezTo>
                <a:cubicBezTo>
                  <a:pt x="1043708" y="578813"/>
                  <a:pt x="1024557" y="583220"/>
                  <a:pt x="1006763" y="591128"/>
                </a:cubicBezTo>
                <a:cubicBezTo>
                  <a:pt x="996619" y="595636"/>
                  <a:pt x="988692" y="604093"/>
                  <a:pt x="979054" y="609600"/>
                </a:cubicBezTo>
                <a:cubicBezTo>
                  <a:pt x="967099" y="616431"/>
                  <a:pt x="954063" y="621242"/>
                  <a:pt x="942109" y="628073"/>
                </a:cubicBezTo>
                <a:cubicBezTo>
                  <a:pt x="875527" y="666121"/>
                  <a:pt x="962974" y="624269"/>
                  <a:pt x="868218" y="683491"/>
                </a:cubicBezTo>
                <a:cubicBezTo>
                  <a:pt x="859962" y="688651"/>
                  <a:pt x="849217" y="688374"/>
                  <a:pt x="840509" y="692728"/>
                </a:cubicBezTo>
                <a:cubicBezTo>
                  <a:pt x="824452" y="700757"/>
                  <a:pt x="809551" y="710922"/>
                  <a:pt x="794327" y="720437"/>
                </a:cubicBezTo>
                <a:cubicBezTo>
                  <a:pt x="784914" y="726320"/>
                  <a:pt x="776821" y="734536"/>
                  <a:pt x="766618" y="738909"/>
                </a:cubicBezTo>
                <a:cubicBezTo>
                  <a:pt x="754950" y="743910"/>
                  <a:pt x="741363" y="743200"/>
                  <a:pt x="729672" y="748146"/>
                </a:cubicBezTo>
                <a:cubicBezTo>
                  <a:pt x="419311" y="879452"/>
                  <a:pt x="628686" y="806438"/>
                  <a:pt x="443345" y="868218"/>
                </a:cubicBezTo>
                <a:cubicBezTo>
                  <a:pt x="293880" y="987791"/>
                  <a:pt x="506103" y="823301"/>
                  <a:pt x="341745" y="932873"/>
                </a:cubicBezTo>
                <a:cubicBezTo>
                  <a:pt x="330877" y="940119"/>
                  <a:pt x="324665" y="952990"/>
                  <a:pt x="314036" y="960582"/>
                </a:cubicBezTo>
                <a:cubicBezTo>
                  <a:pt x="302832" y="968585"/>
                  <a:pt x="287842" y="970454"/>
                  <a:pt x="277090" y="979055"/>
                </a:cubicBezTo>
                <a:cubicBezTo>
                  <a:pt x="256690" y="995375"/>
                  <a:pt x="240145" y="1016000"/>
                  <a:pt x="221672" y="1034473"/>
                </a:cubicBezTo>
                <a:cubicBezTo>
                  <a:pt x="105733" y="1150412"/>
                  <a:pt x="239634" y="1013110"/>
                  <a:pt x="138545" y="1126837"/>
                </a:cubicBezTo>
                <a:cubicBezTo>
                  <a:pt x="36761" y="1241345"/>
                  <a:pt x="170094" y="1078165"/>
                  <a:pt x="64654" y="1209964"/>
                </a:cubicBezTo>
                <a:cubicBezTo>
                  <a:pt x="43478" y="1273495"/>
                  <a:pt x="72442" y="1196336"/>
                  <a:pt x="27709" y="1274618"/>
                </a:cubicBezTo>
                <a:cubicBezTo>
                  <a:pt x="22878" y="1283071"/>
                  <a:pt x="22826" y="1293620"/>
                  <a:pt x="18472" y="1302328"/>
                </a:cubicBezTo>
                <a:cubicBezTo>
                  <a:pt x="13508" y="1312257"/>
                  <a:pt x="6157" y="1320801"/>
                  <a:pt x="0" y="1330037"/>
                </a:cubicBezTo>
                <a:cubicBezTo>
                  <a:pt x="3079" y="1440873"/>
                  <a:pt x="-4517" y="1552523"/>
                  <a:pt x="9236" y="1662546"/>
                </a:cubicBezTo>
                <a:cubicBezTo>
                  <a:pt x="11396" y="1679828"/>
                  <a:pt x="34847" y="1686268"/>
                  <a:pt x="46181" y="1699491"/>
                </a:cubicBezTo>
                <a:cubicBezTo>
                  <a:pt x="53405" y="1707919"/>
                  <a:pt x="56805" y="1719351"/>
                  <a:pt x="64654" y="1727200"/>
                </a:cubicBezTo>
                <a:cubicBezTo>
                  <a:pt x="72503" y="1735049"/>
                  <a:pt x="83835" y="1738566"/>
                  <a:pt x="92363" y="1745673"/>
                </a:cubicBezTo>
                <a:cubicBezTo>
                  <a:pt x="102398" y="1754035"/>
                  <a:pt x="110154" y="1764881"/>
                  <a:pt x="120072" y="1773382"/>
                </a:cubicBezTo>
                <a:cubicBezTo>
                  <a:pt x="133482" y="1784876"/>
                  <a:pt x="203768" y="1835148"/>
                  <a:pt x="212436" y="1838037"/>
                </a:cubicBezTo>
                <a:lnTo>
                  <a:pt x="240145" y="1847273"/>
                </a:lnTo>
                <a:cubicBezTo>
                  <a:pt x="412557" y="1844194"/>
                  <a:pt x="585143" y="1846371"/>
                  <a:pt x="757381" y="1838037"/>
                </a:cubicBezTo>
                <a:cubicBezTo>
                  <a:pt x="776830" y="1837096"/>
                  <a:pt x="793909" y="1824287"/>
                  <a:pt x="812800" y="1819564"/>
                </a:cubicBezTo>
                <a:cubicBezTo>
                  <a:pt x="825115" y="1816485"/>
                  <a:pt x="837539" y="1813815"/>
                  <a:pt x="849745" y="1810328"/>
                </a:cubicBezTo>
                <a:cubicBezTo>
                  <a:pt x="859106" y="1807653"/>
                  <a:pt x="868009" y="1803452"/>
                  <a:pt x="877454" y="1801091"/>
                </a:cubicBezTo>
                <a:cubicBezTo>
                  <a:pt x="892684" y="1797283"/>
                  <a:pt x="908151" y="1794436"/>
                  <a:pt x="923636" y="1791855"/>
                </a:cubicBezTo>
                <a:cubicBezTo>
                  <a:pt x="1063692" y="1768512"/>
                  <a:pt x="1163234" y="1773162"/>
                  <a:pt x="1330036" y="1764146"/>
                </a:cubicBezTo>
                <a:cubicBezTo>
                  <a:pt x="1394524" y="1739963"/>
                  <a:pt x="1446877" y="1719291"/>
                  <a:pt x="1514763" y="1699491"/>
                </a:cubicBezTo>
                <a:cubicBezTo>
                  <a:pt x="1639352" y="1663152"/>
                  <a:pt x="1605886" y="1678849"/>
                  <a:pt x="1727200" y="1653309"/>
                </a:cubicBezTo>
                <a:cubicBezTo>
                  <a:pt x="1933298" y="1609920"/>
                  <a:pt x="1660375" y="1657578"/>
                  <a:pt x="1884218" y="1625600"/>
                </a:cubicBezTo>
                <a:cubicBezTo>
                  <a:pt x="1899759" y="1623380"/>
                  <a:pt x="1914747" y="1617568"/>
                  <a:pt x="1930400" y="1616364"/>
                </a:cubicBezTo>
                <a:cubicBezTo>
                  <a:pt x="1994937" y="1611400"/>
                  <a:pt x="2059754" y="1611044"/>
                  <a:pt x="2124363" y="1607128"/>
                </a:cubicBezTo>
                <a:cubicBezTo>
                  <a:pt x="2161369" y="1604885"/>
                  <a:pt x="2198220" y="1600532"/>
                  <a:pt x="2235200" y="1597891"/>
                </a:cubicBezTo>
                <a:lnTo>
                  <a:pt x="2382981" y="1588655"/>
                </a:lnTo>
                <a:cubicBezTo>
                  <a:pt x="2421984" y="1585655"/>
                  <a:pt x="2517668" y="1574716"/>
                  <a:pt x="2558472" y="1570182"/>
                </a:cubicBezTo>
                <a:lnTo>
                  <a:pt x="2632363" y="1551709"/>
                </a:lnTo>
                <a:cubicBezTo>
                  <a:pt x="2644678" y="1548630"/>
                  <a:pt x="2656667" y="1543622"/>
                  <a:pt x="2669309" y="1542473"/>
                </a:cubicBezTo>
                <a:lnTo>
                  <a:pt x="2770909" y="1533237"/>
                </a:lnTo>
                <a:cubicBezTo>
                  <a:pt x="2837637" y="1510993"/>
                  <a:pt x="2765318" y="1532750"/>
                  <a:pt x="2900218" y="1514764"/>
                </a:cubicBezTo>
                <a:cubicBezTo>
                  <a:pt x="2912801" y="1513086"/>
                  <a:pt x="2924848" y="1508607"/>
                  <a:pt x="2937163" y="1505528"/>
                </a:cubicBezTo>
                <a:cubicBezTo>
                  <a:pt x="2949478" y="1487055"/>
                  <a:pt x="2953495" y="1458354"/>
                  <a:pt x="2974109" y="1450109"/>
                </a:cubicBezTo>
                <a:cubicBezTo>
                  <a:pt x="3028548" y="1428334"/>
                  <a:pt x="3041529" y="1423815"/>
                  <a:pt x="3103418" y="1394691"/>
                </a:cubicBezTo>
                <a:cubicBezTo>
                  <a:pt x="3128334" y="1382966"/>
                  <a:pt x="3151741" y="1367973"/>
                  <a:pt x="3177309" y="1357746"/>
                </a:cubicBezTo>
                <a:cubicBezTo>
                  <a:pt x="3198120" y="1349422"/>
                  <a:pt x="3220540" y="1345865"/>
                  <a:pt x="3241963" y="1339273"/>
                </a:cubicBezTo>
                <a:cubicBezTo>
                  <a:pt x="3260574" y="1333546"/>
                  <a:pt x="3279207" y="1327790"/>
                  <a:pt x="3297381" y="1320800"/>
                </a:cubicBezTo>
                <a:cubicBezTo>
                  <a:pt x="3319266" y="1312383"/>
                  <a:pt x="3339792" y="1300506"/>
                  <a:pt x="3362036" y="1293091"/>
                </a:cubicBezTo>
                <a:cubicBezTo>
                  <a:pt x="3376929" y="1288127"/>
                  <a:pt x="3392711" y="1286303"/>
                  <a:pt x="3408218" y="1283855"/>
                </a:cubicBezTo>
                <a:cubicBezTo>
                  <a:pt x="3451226" y="1277064"/>
                  <a:pt x="3494579" y="1272540"/>
                  <a:pt x="3537527" y="1265382"/>
                </a:cubicBezTo>
                <a:cubicBezTo>
                  <a:pt x="3562247" y="1261262"/>
                  <a:pt x="3613296" y="1253367"/>
                  <a:pt x="3639127" y="1246909"/>
                </a:cubicBezTo>
                <a:cubicBezTo>
                  <a:pt x="3660871" y="1241473"/>
                  <a:pt x="3681672" y="1232122"/>
                  <a:pt x="3703781" y="1228437"/>
                </a:cubicBezTo>
                <a:cubicBezTo>
                  <a:pt x="3737325" y="1222846"/>
                  <a:pt x="3771608" y="1223173"/>
                  <a:pt x="3805381" y="1219200"/>
                </a:cubicBezTo>
                <a:cubicBezTo>
                  <a:pt x="3882245" y="1210157"/>
                  <a:pt x="3836583" y="1212961"/>
                  <a:pt x="3897745" y="1200728"/>
                </a:cubicBezTo>
                <a:cubicBezTo>
                  <a:pt x="3916109" y="1197055"/>
                  <a:pt x="3934580" y="1193814"/>
                  <a:pt x="3953163" y="1191491"/>
                </a:cubicBezTo>
                <a:cubicBezTo>
                  <a:pt x="4024530" y="1182570"/>
                  <a:pt x="4044911" y="1184885"/>
                  <a:pt x="4110181" y="1173018"/>
                </a:cubicBezTo>
                <a:cubicBezTo>
                  <a:pt x="4122671" y="1170747"/>
                  <a:pt x="4134812" y="1166861"/>
                  <a:pt x="4147127" y="1163782"/>
                </a:cubicBezTo>
                <a:cubicBezTo>
                  <a:pt x="4196388" y="1169940"/>
                  <a:pt x="4246066" y="1173374"/>
                  <a:pt x="4294909" y="1182255"/>
                </a:cubicBezTo>
                <a:cubicBezTo>
                  <a:pt x="4314067" y="1185738"/>
                  <a:pt x="4332248" y="1193496"/>
                  <a:pt x="4350327" y="1200728"/>
                </a:cubicBezTo>
                <a:cubicBezTo>
                  <a:pt x="4393395" y="1217955"/>
                  <a:pt x="4390181" y="1228921"/>
                  <a:pt x="4442690" y="1237673"/>
                </a:cubicBezTo>
                <a:cubicBezTo>
                  <a:pt x="4575001" y="1259725"/>
                  <a:pt x="4516448" y="1250849"/>
                  <a:pt x="4618181" y="1265382"/>
                </a:cubicBezTo>
                <a:cubicBezTo>
                  <a:pt x="4793672" y="1262303"/>
                  <a:pt x="4969341" y="1264629"/>
                  <a:pt x="5144654" y="1256146"/>
                </a:cubicBezTo>
                <a:cubicBezTo>
                  <a:pt x="5158557" y="1255473"/>
                  <a:pt x="5205553" y="1232192"/>
                  <a:pt x="5218545" y="1219200"/>
                </a:cubicBezTo>
                <a:cubicBezTo>
                  <a:pt x="5287284" y="1150461"/>
                  <a:pt x="5208661" y="1207317"/>
                  <a:pt x="5273963" y="1163782"/>
                </a:cubicBezTo>
                <a:cubicBezTo>
                  <a:pt x="5277042" y="1154546"/>
                  <a:pt x="5278846" y="1144781"/>
                  <a:pt x="5283200" y="1136073"/>
                </a:cubicBezTo>
                <a:cubicBezTo>
                  <a:pt x="5288164" y="1126144"/>
                  <a:pt x="5298482" y="1118996"/>
                  <a:pt x="5301672" y="1108364"/>
                </a:cubicBezTo>
                <a:cubicBezTo>
                  <a:pt x="5307928" y="1087512"/>
                  <a:pt x="5307830" y="1065261"/>
                  <a:pt x="5310909" y="1043709"/>
                </a:cubicBezTo>
                <a:cubicBezTo>
                  <a:pt x="5307830" y="966739"/>
                  <a:pt x="5313938" y="888848"/>
                  <a:pt x="5301672" y="812800"/>
                </a:cubicBezTo>
                <a:cubicBezTo>
                  <a:pt x="5298137" y="790882"/>
                  <a:pt x="5277042" y="775855"/>
                  <a:pt x="5264727" y="757382"/>
                </a:cubicBezTo>
                <a:cubicBezTo>
                  <a:pt x="5216849" y="685566"/>
                  <a:pt x="5241647" y="719296"/>
                  <a:pt x="5190836" y="655782"/>
                </a:cubicBezTo>
                <a:cubicBezTo>
                  <a:pt x="5176568" y="612980"/>
                  <a:pt x="5162808" y="562993"/>
                  <a:pt x="5135418" y="526473"/>
                </a:cubicBezTo>
                <a:cubicBezTo>
                  <a:pt x="5126182" y="514158"/>
                  <a:pt x="5118594" y="500413"/>
                  <a:pt x="5107709" y="489528"/>
                </a:cubicBezTo>
                <a:cubicBezTo>
                  <a:pt x="5099860" y="481679"/>
                  <a:pt x="5089236" y="477213"/>
                  <a:pt x="5080000" y="471055"/>
                </a:cubicBezTo>
                <a:cubicBezTo>
                  <a:pt x="5076921" y="458740"/>
                  <a:pt x="5078141" y="444439"/>
                  <a:pt x="5070763" y="434109"/>
                </a:cubicBezTo>
                <a:cubicBezTo>
                  <a:pt x="5061816" y="421583"/>
                  <a:pt x="5044703" y="417285"/>
                  <a:pt x="5033818" y="406400"/>
                </a:cubicBezTo>
                <a:cubicBezTo>
                  <a:pt x="5022933" y="395515"/>
                  <a:pt x="5016994" y="380340"/>
                  <a:pt x="5006109" y="369455"/>
                </a:cubicBezTo>
                <a:cubicBezTo>
                  <a:pt x="4995224" y="358570"/>
                  <a:pt x="4979390" y="353252"/>
                  <a:pt x="4969163" y="341746"/>
                </a:cubicBezTo>
                <a:cubicBezTo>
                  <a:pt x="4910318" y="275546"/>
                  <a:pt x="4956538" y="301976"/>
                  <a:pt x="4904509" y="258618"/>
                </a:cubicBezTo>
                <a:cubicBezTo>
                  <a:pt x="4875238" y="234225"/>
                  <a:pt x="4861650" y="235096"/>
                  <a:pt x="4821381" y="221673"/>
                </a:cubicBezTo>
                <a:cubicBezTo>
                  <a:pt x="4775908" y="206515"/>
                  <a:pt x="4803271" y="214037"/>
                  <a:pt x="4738254" y="203200"/>
                </a:cubicBezTo>
                <a:cubicBezTo>
                  <a:pt x="4722203" y="251355"/>
                  <a:pt x="4738754" y="230909"/>
                  <a:pt x="4664363" y="230909"/>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3337791-7006-4270-BDBA-AB0EBC67B9DB}"/>
              </a:ext>
            </a:extLst>
          </p:cNvPr>
          <p:cNvSpPr txBox="1"/>
          <p:nvPr/>
        </p:nvSpPr>
        <p:spPr>
          <a:xfrm>
            <a:off x="8458948" y="753272"/>
            <a:ext cx="2909455" cy="923330"/>
          </a:xfrm>
          <a:prstGeom prst="rect">
            <a:avLst/>
          </a:prstGeom>
          <a:noFill/>
        </p:spPr>
        <p:txBody>
          <a:bodyPr wrap="square" rtlCol="0">
            <a:spAutoFit/>
          </a:bodyPr>
          <a:lstStyle/>
          <a:p>
            <a:r>
              <a:rPr lang="en-US" dirty="0">
                <a:solidFill>
                  <a:srgbClr val="FF0000"/>
                </a:solidFill>
              </a:rPr>
              <a:t>Scheduling Problems with Service Technician, Waiting, Could Not Fix Problem</a:t>
            </a:r>
          </a:p>
        </p:txBody>
      </p:sp>
      <p:sp>
        <p:nvSpPr>
          <p:cNvPr id="10" name="TextBox 9">
            <a:extLst>
              <a:ext uri="{FF2B5EF4-FFF2-40B4-BE49-F238E27FC236}">
                <a16:creationId xmlns:a16="http://schemas.microsoft.com/office/drawing/2014/main" id="{D77929D7-06D2-44C0-B1A1-8034E47E5B67}"/>
              </a:ext>
            </a:extLst>
          </p:cNvPr>
          <p:cNvSpPr txBox="1"/>
          <p:nvPr/>
        </p:nvSpPr>
        <p:spPr>
          <a:xfrm>
            <a:off x="15415" y="1109727"/>
            <a:ext cx="1616364" cy="3139321"/>
          </a:xfrm>
          <a:prstGeom prst="rect">
            <a:avLst/>
          </a:prstGeom>
          <a:noFill/>
        </p:spPr>
        <p:txBody>
          <a:bodyPr wrap="square" rtlCol="0">
            <a:spAutoFit/>
          </a:bodyPr>
          <a:lstStyle/>
          <a:p>
            <a:r>
              <a:rPr lang="en-US" dirty="0"/>
              <a:t>These are Technical Problems and Business Process Problems.</a:t>
            </a:r>
          </a:p>
          <a:p>
            <a:endParaRPr lang="en-US" dirty="0"/>
          </a:p>
          <a:p>
            <a:r>
              <a:rPr lang="en-US" dirty="0"/>
              <a:t>Triggering a Technical Task Force and Six Sigma</a:t>
            </a:r>
          </a:p>
        </p:txBody>
      </p:sp>
    </p:spTree>
    <p:extLst>
      <p:ext uri="{BB962C8B-B14F-4D97-AF65-F5344CB8AC3E}">
        <p14:creationId xmlns:p14="http://schemas.microsoft.com/office/powerpoint/2010/main" val="4107859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B42014-D942-4B58-B22F-037EF6C2EFFE}"/>
              </a:ext>
            </a:extLst>
          </p:cNvPr>
          <p:cNvPicPr>
            <a:picLocks noChangeAspect="1"/>
          </p:cNvPicPr>
          <p:nvPr/>
        </p:nvPicPr>
        <p:blipFill>
          <a:blip r:embed="rId2"/>
          <a:stretch>
            <a:fillRect/>
          </a:stretch>
        </p:blipFill>
        <p:spPr>
          <a:xfrm>
            <a:off x="166924" y="167951"/>
            <a:ext cx="5693769" cy="3716985"/>
          </a:xfrm>
          <a:prstGeom prst="rect">
            <a:avLst/>
          </a:prstGeom>
        </p:spPr>
      </p:pic>
      <p:cxnSp>
        <p:nvCxnSpPr>
          <p:cNvPr id="5" name="Straight Connector 4">
            <a:extLst>
              <a:ext uri="{FF2B5EF4-FFF2-40B4-BE49-F238E27FC236}">
                <a16:creationId xmlns:a16="http://schemas.microsoft.com/office/drawing/2014/main" id="{22BCE8CA-C5F7-4589-AEB5-A7D049BA531E}"/>
              </a:ext>
            </a:extLst>
          </p:cNvPr>
          <p:cNvCxnSpPr>
            <a:cxnSpLocks/>
          </p:cNvCxnSpPr>
          <p:nvPr/>
        </p:nvCxnSpPr>
        <p:spPr>
          <a:xfrm>
            <a:off x="5357446" y="3036277"/>
            <a:ext cx="1573840" cy="130004"/>
          </a:xfrm>
          <a:prstGeom prst="line">
            <a:avLst/>
          </a:prstGeom>
          <a:ln w="57150">
            <a:solidFill>
              <a:srgbClr val="FF000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AA006A10-BB14-41B6-B8BF-43130EEC6E22}"/>
              </a:ext>
            </a:extLst>
          </p:cNvPr>
          <p:cNvPicPr>
            <a:picLocks noChangeAspect="1"/>
          </p:cNvPicPr>
          <p:nvPr/>
        </p:nvPicPr>
        <p:blipFill>
          <a:blip r:embed="rId3"/>
          <a:stretch>
            <a:fillRect/>
          </a:stretch>
        </p:blipFill>
        <p:spPr>
          <a:xfrm>
            <a:off x="6931286" y="2745673"/>
            <a:ext cx="5260714" cy="3751230"/>
          </a:xfrm>
          <a:prstGeom prst="rect">
            <a:avLst/>
          </a:prstGeom>
          <a:ln>
            <a:solidFill>
              <a:schemeClr val="tx1"/>
            </a:solidFill>
          </a:ln>
        </p:spPr>
      </p:pic>
      <p:sp>
        <p:nvSpPr>
          <p:cNvPr id="3" name="TextBox 2">
            <a:extLst>
              <a:ext uri="{FF2B5EF4-FFF2-40B4-BE49-F238E27FC236}">
                <a16:creationId xmlns:a16="http://schemas.microsoft.com/office/drawing/2014/main" id="{B52B514A-6749-4DC5-8CD1-9EDC03F04D6E}"/>
              </a:ext>
            </a:extLst>
          </p:cNvPr>
          <p:cNvSpPr txBox="1"/>
          <p:nvPr/>
        </p:nvSpPr>
        <p:spPr>
          <a:xfrm>
            <a:off x="7850074" y="2338809"/>
            <a:ext cx="3423138" cy="369332"/>
          </a:xfrm>
          <a:prstGeom prst="rect">
            <a:avLst/>
          </a:prstGeom>
          <a:noFill/>
        </p:spPr>
        <p:txBody>
          <a:bodyPr wrap="square" rtlCol="0">
            <a:spAutoFit/>
          </a:bodyPr>
          <a:lstStyle/>
          <a:p>
            <a:pPr algn="ctr"/>
            <a:r>
              <a:rPr lang="en-US" dirty="0"/>
              <a:t>Topics Are Actionable</a:t>
            </a:r>
          </a:p>
        </p:txBody>
      </p:sp>
      <p:sp>
        <p:nvSpPr>
          <p:cNvPr id="7" name="TextBox 6">
            <a:extLst>
              <a:ext uri="{FF2B5EF4-FFF2-40B4-BE49-F238E27FC236}">
                <a16:creationId xmlns:a16="http://schemas.microsoft.com/office/drawing/2014/main" id="{3102F895-B6E4-4675-9E8C-EC3BC3D61F45}"/>
              </a:ext>
            </a:extLst>
          </p:cNvPr>
          <p:cNvSpPr txBox="1"/>
          <p:nvPr/>
        </p:nvSpPr>
        <p:spPr>
          <a:xfrm>
            <a:off x="301165" y="264045"/>
            <a:ext cx="10937916" cy="2246769"/>
          </a:xfrm>
          <a:prstGeom prst="rect">
            <a:avLst/>
          </a:prstGeom>
          <a:noFill/>
        </p:spPr>
        <p:txBody>
          <a:bodyPr wrap="square" rtlCol="0">
            <a:spAutoFit/>
          </a:bodyPr>
          <a:lstStyle/>
          <a:p>
            <a:pPr algn="r"/>
            <a:r>
              <a:rPr lang="en-US" sz="2800" dirty="0"/>
              <a:t>Discussion Board:</a:t>
            </a:r>
          </a:p>
          <a:p>
            <a:pPr algn="r"/>
            <a:endParaRPr lang="en-US" sz="2800" dirty="0"/>
          </a:p>
          <a:p>
            <a:pPr marL="457200" indent="-457200" algn="r">
              <a:buFont typeface="Arial" panose="020B0604020202020204" pitchFamily="34" charset="0"/>
              <a:buChar char="•"/>
            </a:pPr>
            <a:r>
              <a:rPr lang="en-US" sz="2800" dirty="0"/>
              <a:t>Principle Components</a:t>
            </a:r>
          </a:p>
          <a:p>
            <a:pPr marL="457200" indent="-457200" algn="r">
              <a:buFont typeface="Arial" panose="020B0604020202020204" pitchFamily="34" charset="0"/>
              <a:buChar char="•"/>
            </a:pPr>
            <a:r>
              <a:rPr lang="en-US" sz="2800" dirty="0"/>
              <a:t>Factor Analysis</a:t>
            </a:r>
          </a:p>
          <a:p>
            <a:pPr marL="742950" lvl="1" indent="-285750" algn="r">
              <a:buFont typeface="Arial" panose="020B0604020202020204" pitchFamily="34" charset="0"/>
              <a:buChar char="•"/>
            </a:pPr>
            <a:endParaRPr lang="en-US" sz="2800" dirty="0"/>
          </a:p>
        </p:txBody>
      </p:sp>
    </p:spTree>
    <p:extLst>
      <p:ext uri="{BB962C8B-B14F-4D97-AF65-F5344CB8AC3E}">
        <p14:creationId xmlns:p14="http://schemas.microsoft.com/office/powerpoint/2010/main" val="1580040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677284-2632-403C-AF1F-94CA15B258B0}"/>
              </a:ext>
            </a:extLst>
          </p:cNvPr>
          <p:cNvSpPr txBox="1"/>
          <p:nvPr/>
        </p:nvSpPr>
        <p:spPr>
          <a:xfrm>
            <a:off x="1922929" y="2312894"/>
            <a:ext cx="8068236" cy="584775"/>
          </a:xfrm>
          <a:prstGeom prst="rect">
            <a:avLst/>
          </a:prstGeom>
          <a:noFill/>
        </p:spPr>
        <p:txBody>
          <a:bodyPr wrap="square" rtlCol="0">
            <a:spAutoFit/>
          </a:bodyPr>
          <a:lstStyle/>
          <a:p>
            <a:pPr algn="ctr"/>
            <a:r>
              <a:rPr lang="en-US" sz="3200" dirty="0"/>
              <a:t>PCA and Dimensionality Reduction</a:t>
            </a:r>
          </a:p>
        </p:txBody>
      </p:sp>
    </p:spTree>
    <p:extLst>
      <p:ext uri="{BB962C8B-B14F-4D97-AF65-F5344CB8AC3E}">
        <p14:creationId xmlns:p14="http://schemas.microsoft.com/office/powerpoint/2010/main" val="42371429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eft Bracket 1">
            <a:extLst>
              <a:ext uri="{FF2B5EF4-FFF2-40B4-BE49-F238E27FC236}">
                <a16:creationId xmlns:a16="http://schemas.microsoft.com/office/drawing/2014/main" id="{959FC171-4461-4865-9169-EAA42543EA31}"/>
              </a:ext>
            </a:extLst>
          </p:cNvPr>
          <p:cNvSpPr/>
          <p:nvPr/>
        </p:nvSpPr>
        <p:spPr>
          <a:xfrm>
            <a:off x="882869" y="914400"/>
            <a:ext cx="220717" cy="1030014"/>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Right Bracket 2">
            <a:extLst>
              <a:ext uri="{FF2B5EF4-FFF2-40B4-BE49-F238E27FC236}">
                <a16:creationId xmlns:a16="http://schemas.microsoft.com/office/drawing/2014/main" id="{9B45019A-4461-48EE-8519-94636BC069D8}"/>
              </a:ext>
            </a:extLst>
          </p:cNvPr>
          <p:cNvSpPr/>
          <p:nvPr/>
        </p:nvSpPr>
        <p:spPr>
          <a:xfrm>
            <a:off x="1776248" y="914400"/>
            <a:ext cx="220717" cy="1030014"/>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340E0DFB-12AA-43E9-98D9-A5DD3C23A1BD}"/>
              </a:ext>
            </a:extLst>
          </p:cNvPr>
          <p:cNvSpPr txBox="1"/>
          <p:nvPr/>
        </p:nvSpPr>
        <p:spPr>
          <a:xfrm>
            <a:off x="1103586" y="94594"/>
            <a:ext cx="2186151" cy="646331"/>
          </a:xfrm>
          <a:prstGeom prst="rect">
            <a:avLst/>
          </a:prstGeom>
          <a:noFill/>
        </p:spPr>
        <p:txBody>
          <a:bodyPr wrap="square" rtlCol="0">
            <a:spAutoFit/>
          </a:bodyPr>
          <a:lstStyle/>
          <a:p>
            <a:r>
              <a:rPr lang="en-US" dirty="0"/>
              <a:t>X Matrix Predictors Only</a:t>
            </a:r>
          </a:p>
        </p:txBody>
      </p:sp>
      <p:sp>
        <p:nvSpPr>
          <p:cNvPr id="5" name="TextBox 4">
            <a:extLst>
              <a:ext uri="{FF2B5EF4-FFF2-40B4-BE49-F238E27FC236}">
                <a16:creationId xmlns:a16="http://schemas.microsoft.com/office/drawing/2014/main" id="{90BCB037-F155-4BEA-8567-FD1F5C1D048D}"/>
              </a:ext>
            </a:extLst>
          </p:cNvPr>
          <p:cNvSpPr txBox="1"/>
          <p:nvPr/>
        </p:nvSpPr>
        <p:spPr>
          <a:xfrm>
            <a:off x="809297" y="2207172"/>
            <a:ext cx="4246179" cy="923330"/>
          </a:xfrm>
          <a:prstGeom prst="rect">
            <a:avLst/>
          </a:prstGeom>
          <a:noFill/>
        </p:spPr>
        <p:txBody>
          <a:bodyPr wrap="square" rtlCol="0">
            <a:spAutoFit/>
          </a:bodyPr>
          <a:lstStyle/>
          <a:p>
            <a:r>
              <a:rPr lang="en-US" dirty="0"/>
              <a:t>N by M </a:t>
            </a:r>
          </a:p>
          <a:p>
            <a:r>
              <a:rPr lang="en-US" dirty="0"/>
              <a:t>N= number of records</a:t>
            </a:r>
          </a:p>
          <a:p>
            <a:r>
              <a:rPr lang="en-US" dirty="0"/>
              <a:t>M=Number of X Variables</a:t>
            </a:r>
          </a:p>
        </p:txBody>
      </p:sp>
      <p:cxnSp>
        <p:nvCxnSpPr>
          <p:cNvPr id="7" name="Straight Arrow Connector 6">
            <a:extLst>
              <a:ext uri="{FF2B5EF4-FFF2-40B4-BE49-F238E27FC236}">
                <a16:creationId xmlns:a16="http://schemas.microsoft.com/office/drawing/2014/main" id="{D2D1050E-24B4-41EC-A563-7C32F66D1696}"/>
              </a:ext>
            </a:extLst>
          </p:cNvPr>
          <p:cNvCxnSpPr/>
          <p:nvPr/>
        </p:nvCxnSpPr>
        <p:spPr>
          <a:xfrm flipH="1">
            <a:off x="1366345" y="483476"/>
            <a:ext cx="515007" cy="662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476CD091-0B55-4EDF-A174-38587EC93D32}"/>
              </a:ext>
            </a:extLst>
          </p:cNvPr>
          <p:cNvSpPr/>
          <p:nvPr/>
        </p:nvSpPr>
        <p:spPr>
          <a:xfrm>
            <a:off x="3289737" y="5167727"/>
            <a:ext cx="4851906" cy="369332"/>
          </a:xfrm>
          <a:prstGeom prst="rect">
            <a:avLst/>
          </a:prstGeom>
        </p:spPr>
        <p:txBody>
          <a:bodyPr wrap="none">
            <a:spAutoFit/>
          </a:bodyPr>
          <a:lstStyle/>
          <a:p>
            <a:r>
              <a:rPr lang="en-US" dirty="0">
                <a:hlinkClick r:id="rId2"/>
              </a:rPr>
              <a:t>https://www.youtube.com/watch?v=ZqXnPcyIAL8</a:t>
            </a:r>
            <a:endParaRPr lang="en-US" dirty="0"/>
          </a:p>
        </p:txBody>
      </p:sp>
      <p:sp>
        <p:nvSpPr>
          <p:cNvPr id="9" name="Rectangle 8">
            <a:extLst>
              <a:ext uri="{FF2B5EF4-FFF2-40B4-BE49-F238E27FC236}">
                <a16:creationId xmlns:a16="http://schemas.microsoft.com/office/drawing/2014/main" id="{3AFF1ADA-40A0-4E25-9075-2696101EF393}"/>
              </a:ext>
            </a:extLst>
          </p:cNvPr>
          <p:cNvSpPr/>
          <p:nvPr/>
        </p:nvSpPr>
        <p:spPr>
          <a:xfrm>
            <a:off x="3103757" y="5722063"/>
            <a:ext cx="5223866" cy="369332"/>
          </a:xfrm>
          <a:prstGeom prst="rect">
            <a:avLst/>
          </a:prstGeom>
        </p:spPr>
        <p:txBody>
          <a:bodyPr wrap="none">
            <a:spAutoFit/>
          </a:bodyPr>
          <a:lstStyle/>
          <a:p>
            <a:r>
              <a:rPr lang="en-US" dirty="0">
                <a:hlinkClick r:id="rId3"/>
              </a:rPr>
              <a:t>https://www.youtube.com/watch?v=NUn6WeFM5cM</a:t>
            </a:r>
            <a:endParaRPr lang="en-US" dirty="0"/>
          </a:p>
        </p:txBody>
      </p:sp>
      <p:sp>
        <p:nvSpPr>
          <p:cNvPr id="10" name="Rectangle 9">
            <a:extLst>
              <a:ext uri="{FF2B5EF4-FFF2-40B4-BE49-F238E27FC236}">
                <a16:creationId xmlns:a16="http://schemas.microsoft.com/office/drawing/2014/main" id="{545FA510-B035-4858-BB60-341941A2369A}"/>
              </a:ext>
            </a:extLst>
          </p:cNvPr>
          <p:cNvSpPr/>
          <p:nvPr/>
        </p:nvSpPr>
        <p:spPr>
          <a:xfrm>
            <a:off x="3289737" y="6325745"/>
            <a:ext cx="5175584" cy="369332"/>
          </a:xfrm>
          <a:prstGeom prst="rect">
            <a:avLst/>
          </a:prstGeom>
        </p:spPr>
        <p:txBody>
          <a:bodyPr wrap="none">
            <a:spAutoFit/>
          </a:bodyPr>
          <a:lstStyle/>
          <a:p>
            <a:r>
              <a:rPr lang="en-US" dirty="0">
                <a:hlinkClick r:id="rId4"/>
              </a:rPr>
              <a:t>https://www.youtube.com/watch?v=7WqWoEKUdQY</a:t>
            </a:r>
            <a:endParaRPr lang="en-US" dirty="0"/>
          </a:p>
        </p:txBody>
      </p:sp>
    </p:spTree>
    <p:extLst>
      <p:ext uri="{BB962C8B-B14F-4D97-AF65-F5344CB8AC3E}">
        <p14:creationId xmlns:p14="http://schemas.microsoft.com/office/powerpoint/2010/main" val="1417218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4307" y="552062"/>
            <a:ext cx="2653259" cy="1200329"/>
          </a:xfrm>
          <a:prstGeom prst="rect">
            <a:avLst/>
          </a:prstGeom>
          <a:noFill/>
        </p:spPr>
        <p:txBody>
          <a:bodyPr wrap="square" rtlCol="0">
            <a:spAutoFit/>
          </a:bodyPr>
          <a:lstStyle/>
          <a:p>
            <a:pPr algn="ctr"/>
            <a:r>
              <a:rPr lang="en-US" dirty="0"/>
              <a:t>Target Label  Representing Project Outcome success or Failure</a:t>
            </a:r>
          </a:p>
          <a:p>
            <a:pPr algn="ctr"/>
            <a:r>
              <a:rPr lang="en-US" dirty="0"/>
              <a:t>(0 to 1)</a:t>
            </a:r>
          </a:p>
        </p:txBody>
      </p:sp>
      <p:sp>
        <p:nvSpPr>
          <p:cNvPr id="10" name="TextBox 9"/>
          <p:cNvSpPr txBox="1"/>
          <p:nvPr/>
        </p:nvSpPr>
        <p:spPr>
          <a:xfrm>
            <a:off x="3973956" y="954763"/>
            <a:ext cx="6505775" cy="646331"/>
          </a:xfrm>
          <a:prstGeom prst="rect">
            <a:avLst/>
          </a:prstGeom>
          <a:noFill/>
        </p:spPr>
        <p:txBody>
          <a:bodyPr wrap="square" rtlCol="0">
            <a:spAutoFit/>
          </a:bodyPr>
          <a:lstStyle/>
          <a:p>
            <a:r>
              <a:rPr lang="en-US" dirty="0"/>
              <a:t>Latent/Predictor Variables Based Upon Frequency of Mentions From Weekly Surveys Conducted during Projects</a:t>
            </a:r>
          </a:p>
        </p:txBody>
      </p:sp>
      <p:sp>
        <p:nvSpPr>
          <p:cNvPr id="11" name="Left Brace 10"/>
          <p:cNvSpPr/>
          <p:nvPr/>
        </p:nvSpPr>
        <p:spPr>
          <a:xfrm rot="5400000">
            <a:off x="6436631" y="-2245360"/>
            <a:ext cx="514742" cy="833923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 name="Picture 1">
            <a:extLst>
              <a:ext uri="{FF2B5EF4-FFF2-40B4-BE49-F238E27FC236}">
                <a16:creationId xmlns:a16="http://schemas.microsoft.com/office/drawing/2014/main" id="{1AFC4D00-B2EF-4819-AF1D-0650AA23BBB2}"/>
              </a:ext>
            </a:extLst>
          </p:cNvPr>
          <p:cNvPicPr>
            <a:picLocks noChangeAspect="1"/>
          </p:cNvPicPr>
          <p:nvPr/>
        </p:nvPicPr>
        <p:blipFill>
          <a:blip r:embed="rId2"/>
          <a:stretch>
            <a:fillRect/>
          </a:stretch>
        </p:blipFill>
        <p:spPr>
          <a:xfrm>
            <a:off x="1019175" y="2181631"/>
            <a:ext cx="10153650" cy="3657600"/>
          </a:xfrm>
          <a:prstGeom prst="rect">
            <a:avLst/>
          </a:prstGeom>
        </p:spPr>
      </p:pic>
      <p:cxnSp>
        <p:nvCxnSpPr>
          <p:cNvPr id="5" name="Straight Arrow Connector 4">
            <a:extLst>
              <a:ext uri="{FF2B5EF4-FFF2-40B4-BE49-F238E27FC236}">
                <a16:creationId xmlns:a16="http://schemas.microsoft.com/office/drawing/2014/main" id="{CA23D21D-BB53-4AEC-BC1F-BF0B1175AF48}"/>
              </a:ext>
            </a:extLst>
          </p:cNvPr>
          <p:cNvCxnSpPr/>
          <p:nvPr/>
        </p:nvCxnSpPr>
        <p:spPr>
          <a:xfrm>
            <a:off x="1676400" y="1666888"/>
            <a:ext cx="328246" cy="514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EB33DE3-9A55-4520-84F6-0A55B80D32EA}"/>
              </a:ext>
            </a:extLst>
          </p:cNvPr>
          <p:cNvSpPr txBox="1"/>
          <p:nvPr/>
        </p:nvSpPr>
        <p:spPr>
          <a:xfrm>
            <a:off x="146756" y="1873956"/>
            <a:ext cx="733777" cy="646331"/>
          </a:xfrm>
          <a:prstGeom prst="rect">
            <a:avLst/>
          </a:prstGeom>
          <a:noFill/>
        </p:spPr>
        <p:txBody>
          <a:bodyPr wrap="square" rtlCol="0">
            <a:spAutoFit/>
          </a:bodyPr>
          <a:lstStyle/>
          <a:p>
            <a:r>
              <a:rPr lang="en-US" dirty="0"/>
              <a:t>No Value</a:t>
            </a:r>
          </a:p>
        </p:txBody>
      </p:sp>
      <p:cxnSp>
        <p:nvCxnSpPr>
          <p:cNvPr id="7" name="Straight Arrow Connector 6">
            <a:extLst>
              <a:ext uri="{FF2B5EF4-FFF2-40B4-BE49-F238E27FC236}">
                <a16:creationId xmlns:a16="http://schemas.microsoft.com/office/drawing/2014/main" id="{56C73911-4711-40CB-8099-0513F2A21D64}"/>
              </a:ext>
            </a:extLst>
          </p:cNvPr>
          <p:cNvCxnSpPr/>
          <p:nvPr/>
        </p:nvCxnSpPr>
        <p:spPr>
          <a:xfrm>
            <a:off x="349956" y="2520287"/>
            <a:ext cx="1187802" cy="798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1851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5DEA7E-35D2-4657-8E96-6133C92F27D4}"/>
              </a:ext>
            </a:extLst>
          </p:cNvPr>
          <p:cNvSpPr txBox="1"/>
          <p:nvPr/>
        </p:nvSpPr>
        <p:spPr>
          <a:xfrm>
            <a:off x="840828" y="851338"/>
            <a:ext cx="10310648" cy="369332"/>
          </a:xfrm>
          <a:prstGeom prst="rect">
            <a:avLst/>
          </a:prstGeom>
          <a:noFill/>
        </p:spPr>
        <p:txBody>
          <a:bodyPr wrap="square" rtlCol="0">
            <a:spAutoFit/>
          </a:bodyPr>
          <a:lstStyle/>
          <a:p>
            <a:r>
              <a:rPr lang="en-US" dirty="0"/>
              <a:t>PCA= Eigen Decomposition of Variance Covariance Matrix X</a:t>
            </a:r>
            <a:r>
              <a:rPr lang="en-US" baseline="30000" dirty="0"/>
              <a:t>T</a:t>
            </a:r>
            <a:r>
              <a:rPr lang="en-US" dirty="0"/>
              <a:t>X</a:t>
            </a:r>
          </a:p>
        </p:txBody>
      </p:sp>
      <p:sp>
        <p:nvSpPr>
          <p:cNvPr id="3" name="Arrow: Right 2">
            <a:extLst>
              <a:ext uri="{FF2B5EF4-FFF2-40B4-BE49-F238E27FC236}">
                <a16:creationId xmlns:a16="http://schemas.microsoft.com/office/drawing/2014/main" id="{1DC6B827-64BC-40E0-8F67-180B42F0995E}"/>
              </a:ext>
            </a:extLst>
          </p:cNvPr>
          <p:cNvSpPr/>
          <p:nvPr/>
        </p:nvSpPr>
        <p:spPr>
          <a:xfrm>
            <a:off x="6800193" y="924910"/>
            <a:ext cx="1019504" cy="210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0E31FDF-B23E-46BD-B468-ED9729CDD212}"/>
              </a:ext>
            </a:extLst>
          </p:cNvPr>
          <p:cNvSpPr txBox="1"/>
          <p:nvPr/>
        </p:nvSpPr>
        <p:spPr>
          <a:xfrm>
            <a:off x="7966841" y="840827"/>
            <a:ext cx="2283126" cy="369332"/>
          </a:xfrm>
          <a:prstGeom prst="rect">
            <a:avLst/>
          </a:prstGeom>
          <a:noFill/>
        </p:spPr>
        <p:txBody>
          <a:bodyPr wrap="none" rtlCol="0">
            <a:spAutoFit/>
          </a:bodyPr>
          <a:lstStyle/>
          <a:p>
            <a:r>
              <a:rPr lang="en-US" dirty="0"/>
              <a:t>M by M Square Matrix</a:t>
            </a:r>
          </a:p>
        </p:txBody>
      </p:sp>
      <p:sp>
        <p:nvSpPr>
          <p:cNvPr id="5" name="Rectangle 4">
            <a:extLst>
              <a:ext uri="{FF2B5EF4-FFF2-40B4-BE49-F238E27FC236}">
                <a16:creationId xmlns:a16="http://schemas.microsoft.com/office/drawing/2014/main" id="{B6A27752-4984-4EBC-9196-B377024A0805}"/>
              </a:ext>
            </a:extLst>
          </p:cNvPr>
          <p:cNvSpPr/>
          <p:nvPr/>
        </p:nvSpPr>
        <p:spPr>
          <a:xfrm>
            <a:off x="2716050" y="2021768"/>
            <a:ext cx="1168397" cy="369332"/>
          </a:xfrm>
          <a:prstGeom prst="rect">
            <a:avLst/>
          </a:prstGeom>
        </p:spPr>
        <p:txBody>
          <a:bodyPr wrap="none">
            <a:spAutoFit/>
          </a:bodyPr>
          <a:lstStyle/>
          <a:p>
            <a:r>
              <a:rPr lang="en-US" dirty="0"/>
              <a:t>Matrix X</a:t>
            </a:r>
            <a:r>
              <a:rPr lang="en-US" baseline="30000" dirty="0"/>
              <a:t>T</a:t>
            </a:r>
            <a:r>
              <a:rPr lang="en-US" dirty="0"/>
              <a:t>X</a:t>
            </a:r>
          </a:p>
        </p:txBody>
      </p:sp>
      <p:sp>
        <p:nvSpPr>
          <p:cNvPr id="6" name="Arrow: Right 5">
            <a:extLst>
              <a:ext uri="{FF2B5EF4-FFF2-40B4-BE49-F238E27FC236}">
                <a16:creationId xmlns:a16="http://schemas.microsoft.com/office/drawing/2014/main" id="{A8FEE5E3-B65E-42D5-9964-E77EA25088FB}"/>
              </a:ext>
            </a:extLst>
          </p:cNvPr>
          <p:cNvSpPr/>
          <p:nvPr/>
        </p:nvSpPr>
        <p:spPr>
          <a:xfrm>
            <a:off x="3884447" y="2035643"/>
            <a:ext cx="1019504" cy="210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D1DE273-3EBA-44CD-AA18-96F57EE82859}"/>
              </a:ext>
            </a:extLst>
          </p:cNvPr>
          <p:cNvSpPr txBox="1"/>
          <p:nvPr/>
        </p:nvSpPr>
        <p:spPr>
          <a:xfrm>
            <a:off x="5171090" y="1817582"/>
            <a:ext cx="4419600" cy="646331"/>
          </a:xfrm>
          <a:prstGeom prst="rect">
            <a:avLst/>
          </a:prstGeom>
          <a:noFill/>
        </p:spPr>
        <p:txBody>
          <a:bodyPr wrap="square" rtlCol="0">
            <a:spAutoFit/>
          </a:bodyPr>
          <a:lstStyle/>
          <a:p>
            <a:r>
              <a:rPr lang="en-US" dirty="0"/>
              <a:t>W = a Set of Eigen Vectors (M by M)</a:t>
            </a:r>
          </a:p>
          <a:p>
            <a:r>
              <a:rPr lang="el-GR" dirty="0"/>
              <a:t>λ</a:t>
            </a:r>
            <a:r>
              <a:rPr lang="en-US" dirty="0"/>
              <a:t>= a set of eigen values</a:t>
            </a:r>
          </a:p>
        </p:txBody>
      </p:sp>
      <p:sp>
        <p:nvSpPr>
          <p:cNvPr id="8" name="TextBox 7">
            <a:extLst>
              <a:ext uri="{FF2B5EF4-FFF2-40B4-BE49-F238E27FC236}">
                <a16:creationId xmlns:a16="http://schemas.microsoft.com/office/drawing/2014/main" id="{48485A10-0196-4B63-B81C-1CE9EFDCA3BE}"/>
              </a:ext>
            </a:extLst>
          </p:cNvPr>
          <p:cNvSpPr txBox="1"/>
          <p:nvPr/>
        </p:nvSpPr>
        <p:spPr>
          <a:xfrm>
            <a:off x="2716050" y="2871322"/>
            <a:ext cx="3920359" cy="369332"/>
          </a:xfrm>
          <a:prstGeom prst="rect">
            <a:avLst/>
          </a:prstGeom>
          <a:noFill/>
        </p:spPr>
        <p:txBody>
          <a:bodyPr wrap="square" rtlCol="0">
            <a:spAutoFit/>
          </a:bodyPr>
          <a:lstStyle/>
          <a:p>
            <a:r>
              <a:rPr lang="en-US" dirty="0"/>
              <a:t>T=X W</a:t>
            </a:r>
          </a:p>
        </p:txBody>
      </p:sp>
      <p:sp>
        <p:nvSpPr>
          <p:cNvPr id="9" name="TextBox 8">
            <a:extLst>
              <a:ext uri="{FF2B5EF4-FFF2-40B4-BE49-F238E27FC236}">
                <a16:creationId xmlns:a16="http://schemas.microsoft.com/office/drawing/2014/main" id="{C89F236F-2343-456E-8F23-BEE227AF8274}"/>
              </a:ext>
            </a:extLst>
          </p:cNvPr>
          <p:cNvSpPr txBox="1"/>
          <p:nvPr/>
        </p:nvSpPr>
        <p:spPr>
          <a:xfrm>
            <a:off x="4372303" y="2809312"/>
            <a:ext cx="7819697" cy="923330"/>
          </a:xfrm>
          <a:prstGeom prst="rect">
            <a:avLst/>
          </a:prstGeom>
          <a:noFill/>
        </p:spPr>
        <p:txBody>
          <a:bodyPr wrap="square" rtlCol="0">
            <a:spAutoFit/>
          </a:bodyPr>
          <a:lstStyle/>
          <a:p>
            <a:r>
              <a:rPr lang="en-US" dirty="0"/>
              <a:t>Columns of W matrix called loadings, each column is a principle component, these are sorted in rank order according to lambda values.</a:t>
            </a:r>
          </a:p>
          <a:p>
            <a:r>
              <a:rPr lang="en-US" dirty="0"/>
              <a:t>T’s are called scores (N by M)</a:t>
            </a:r>
          </a:p>
        </p:txBody>
      </p:sp>
      <p:sp>
        <p:nvSpPr>
          <p:cNvPr id="10" name="TextBox 9">
            <a:extLst>
              <a:ext uri="{FF2B5EF4-FFF2-40B4-BE49-F238E27FC236}">
                <a16:creationId xmlns:a16="http://schemas.microsoft.com/office/drawing/2014/main" id="{8E350C20-EC29-48F2-A73C-76C8FD55EDA4}"/>
              </a:ext>
            </a:extLst>
          </p:cNvPr>
          <p:cNvSpPr txBox="1"/>
          <p:nvPr/>
        </p:nvSpPr>
        <p:spPr>
          <a:xfrm>
            <a:off x="2716049" y="4026445"/>
            <a:ext cx="3920359" cy="369332"/>
          </a:xfrm>
          <a:prstGeom prst="rect">
            <a:avLst/>
          </a:prstGeom>
          <a:noFill/>
        </p:spPr>
        <p:txBody>
          <a:bodyPr wrap="square" rtlCol="0">
            <a:spAutoFit/>
          </a:bodyPr>
          <a:lstStyle/>
          <a:p>
            <a:r>
              <a:rPr lang="en-US" dirty="0"/>
              <a:t>T</a:t>
            </a:r>
            <a:r>
              <a:rPr lang="en-US" baseline="-25000" dirty="0"/>
              <a:t>r </a:t>
            </a:r>
            <a:r>
              <a:rPr lang="en-US" dirty="0"/>
              <a:t>=X </a:t>
            </a:r>
            <a:r>
              <a:rPr lang="en-US" dirty="0" err="1"/>
              <a:t>W</a:t>
            </a:r>
            <a:r>
              <a:rPr lang="en-US" baseline="-25000" dirty="0" err="1"/>
              <a:t>r</a:t>
            </a:r>
            <a:endParaRPr lang="en-US" baseline="-25000" dirty="0"/>
          </a:p>
        </p:txBody>
      </p:sp>
      <p:sp>
        <p:nvSpPr>
          <p:cNvPr id="11" name="TextBox 10">
            <a:extLst>
              <a:ext uri="{FF2B5EF4-FFF2-40B4-BE49-F238E27FC236}">
                <a16:creationId xmlns:a16="http://schemas.microsoft.com/office/drawing/2014/main" id="{3245AD66-2EBF-463A-AC2C-1E2CA1AF896C}"/>
              </a:ext>
            </a:extLst>
          </p:cNvPr>
          <p:cNvSpPr txBox="1"/>
          <p:nvPr/>
        </p:nvSpPr>
        <p:spPr>
          <a:xfrm>
            <a:off x="4372303" y="4026445"/>
            <a:ext cx="6865968" cy="923330"/>
          </a:xfrm>
          <a:prstGeom prst="rect">
            <a:avLst/>
          </a:prstGeom>
          <a:noFill/>
        </p:spPr>
        <p:txBody>
          <a:bodyPr wrap="square" rtlCol="0">
            <a:spAutoFit/>
          </a:bodyPr>
          <a:lstStyle/>
          <a:p>
            <a:r>
              <a:rPr lang="en-US" dirty="0"/>
              <a:t>Because columns of W are ordered, we can truncate and select only most important number of columns r, </a:t>
            </a:r>
            <a:r>
              <a:rPr lang="en-US" dirty="0" err="1"/>
              <a:t>W</a:t>
            </a:r>
            <a:r>
              <a:rPr lang="en-US" baseline="-25000" dirty="0" err="1"/>
              <a:t>r</a:t>
            </a:r>
            <a:r>
              <a:rPr lang="en-US" dirty="0"/>
              <a:t> is an M by r matrix and T is now N by r</a:t>
            </a:r>
          </a:p>
        </p:txBody>
      </p:sp>
    </p:spTree>
    <p:extLst>
      <p:ext uri="{BB962C8B-B14F-4D97-AF65-F5344CB8AC3E}">
        <p14:creationId xmlns:p14="http://schemas.microsoft.com/office/powerpoint/2010/main" val="14147767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4D37F035-265C-4A8F-A13C-E840B5F45AE8}"/>
              </a:ext>
            </a:extLst>
          </p:cNvPr>
          <p:cNvCxnSpPr/>
          <p:nvPr/>
        </p:nvCxnSpPr>
        <p:spPr>
          <a:xfrm>
            <a:off x="1939332" y="1195754"/>
            <a:ext cx="0" cy="39690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A797DEA-EFA5-4D42-BA2C-B8D8FC9234FF}"/>
              </a:ext>
            </a:extLst>
          </p:cNvPr>
          <p:cNvCxnSpPr/>
          <p:nvPr/>
        </p:nvCxnSpPr>
        <p:spPr>
          <a:xfrm>
            <a:off x="1939636" y="5144655"/>
            <a:ext cx="481214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F593EA4-AD22-4BE3-87E7-D3AAB1D87E30}"/>
              </a:ext>
            </a:extLst>
          </p:cNvPr>
          <p:cNvSpPr txBox="1"/>
          <p:nvPr/>
        </p:nvSpPr>
        <p:spPr>
          <a:xfrm>
            <a:off x="836025" y="193964"/>
            <a:ext cx="11090360" cy="646331"/>
          </a:xfrm>
          <a:prstGeom prst="rect">
            <a:avLst/>
          </a:prstGeom>
          <a:noFill/>
        </p:spPr>
        <p:txBody>
          <a:bodyPr wrap="square" rtlCol="0">
            <a:spAutoFit/>
          </a:bodyPr>
          <a:lstStyle/>
          <a:p>
            <a:pPr algn="ctr"/>
            <a:r>
              <a:rPr lang="en-US" dirty="0"/>
              <a:t>Let’s assume that the Comcast dataset contained two feature attributes—height and weight of respondent</a:t>
            </a:r>
          </a:p>
          <a:p>
            <a:pPr algn="ctr"/>
            <a:r>
              <a:rPr lang="en-US" dirty="0"/>
              <a:t>We do not consider a label at this point—only features  </a:t>
            </a:r>
          </a:p>
        </p:txBody>
      </p:sp>
      <p:sp>
        <p:nvSpPr>
          <p:cNvPr id="7" name="TextBox 6">
            <a:extLst>
              <a:ext uri="{FF2B5EF4-FFF2-40B4-BE49-F238E27FC236}">
                <a16:creationId xmlns:a16="http://schemas.microsoft.com/office/drawing/2014/main" id="{D3E386E6-A2C7-42E5-9C2E-16D4CBEF5307}"/>
              </a:ext>
            </a:extLst>
          </p:cNvPr>
          <p:cNvSpPr txBox="1"/>
          <p:nvPr/>
        </p:nvSpPr>
        <p:spPr>
          <a:xfrm>
            <a:off x="6483927" y="5320145"/>
            <a:ext cx="1043405" cy="369332"/>
          </a:xfrm>
          <a:prstGeom prst="rect">
            <a:avLst/>
          </a:prstGeom>
          <a:noFill/>
        </p:spPr>
        <p:txBody>
          <a:bodyPr wrap="square" rtlCol="0">
            <a:spAutoFit/>
          </a:bodyPr>
          <a:lstStyle/>
          <a:p>
            <a:r>
              <a:rPr lang="en-US" dirty="0"/>
              <a:t>height</a:t>
            </a:r>
          </a:p>
        </p:txBody>
      </p:sp>
      <p:sp>
        <p:nvSpPr>
          <p:cNvPr id="8" name="TextBox 7">
            <a:extLst>
              <a:ext uri="{FF2B5EF4-FFF2-40B4-BE49-F238E27FC236}">
                <a16:creationId xmlns:a16="http://schemas.microsoft.com/office/drawing/2014/main" id="{0BDC47E8-4FC2-44A2-9FAC-F9FC9E943A7D}"/>
              </a:ext>
            </a:extLst>
          </p:cNvPr>
          <p:cNvSpPr txBox="1"/>
          <p:nvPr/>
        </p:nvSpPr>
        <p:spPr>
          <a:xfrm>
            <a:off x="1048328" y="1195754"/>
            <a:ext cx="1043405" cy="369332"/>
          </a:xfrm>
          <a:prstGeom prst="rect">
            <a:avLst/>
          </a:prstGeom>
          <a:noFill/>
        </p:spPr>
        <p:txBody>
          <a:bodyPr wrap="square" rtlCol="0">
            <a:spAutoFit/>
          </a:bodyPr>
          <a:lstStyle/>
          <a:p>
            <a:r>
              <a:rPr lang="en-US" dirty="0"/>
              <a:t>weight</a:t>
            </a:r>
          </a:p>
        </p:txBody>
      </p:sp>
      <p:sp>
        <p:nvSpPr>
          <p:cNvPr id="9" name="Oval 8">
            <a:extLst>
              <a:ext uri="{FF2B5EF4-FFF2-40B4-BE49-F238E27FC236}">
                <a16:creationId xmlns:a16="http://schemas.microsoft.com/office/drawing/2014/main" id="{7C6172D3-D806-4972-B434-1BEDE183479B}"/>
              </a:ext>
            </a:extLst>
          </p:cNvPr>
          <p:cNvSpPr/>
          <p:nvPr/>
        </p:nvSpPr>
        <p:spPr>
          <a:xfrm>
            <a:off x="5726545" y="1781284"/>
            <a:ext cx="147782" cy="138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7F8A2C10-D248-4A2B-863C-854E7E6CDD10}"/>
              </a:ext>
            </a:extLst>
          </p:cNvPr>
          <p:cNvSpPr/>
          <p:nvPr/>
        </p:nvSpPr>
        <p:spPr>
          <a:xfrm>
            <a:off x="2184248" y="4327238"/>
            <a:ext cx="147782" cy="138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3A0A5FD6-D7F7-4AC1-831E-94C354E7D381}"/>
              </a:ext>
            </a:extLst>
          </p:cNvPr>
          <p:cNvSpPr/>
          <p:nvPr/>
        </p:nvSpPr>
        <p:spPr>
          <a:xfrm>
            <a:off x="2175011" y="4821382"/>
            <a:ext cx="147782" cy="138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B312ACEA-BA41-4BE4-855E-1F13FB0AA772}"/>
              </a:ext>
            </a:extLst>
          </p:cNvPr>
          <p:cNvSpPr/>
          <p:nvPr/>
        </p:nvSpPr>
        <p:spPr>
          <a:xfrm>
            <a:off x="2434708" y="3387374"/>
            <a:ext cx="147782" cy="138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55E896C0-4431-4757-B1B8-3D78E18CC984}"/>
              </a:ext>
            </a:extLst>
          </p:cNvPr>
          <p:cNvSpPr/>
          <p:nvPr/>
        </p:nvSpPr>
        <p:spPr>
          <a:xfrm>
            <a:off x="4761344" y="3165702"/>
            <a:ext cx="147782" cy="138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079238C9-E1DA-4460-A514-F37BC5FBB953}"/>
              </a:ext>
            </a:extLst>
          </p:cNvPr>
          <p:cNvSpPr/>
          <p:nvPr/>
        </p:nvSpPr>
        <p:spPr>
          <a:xfrm>
            <a:off x="4229950" y="4421911"/>
            <a:ext cx="147782" cy="138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2B437437-BA11-41C6-AA2E-FF67773EE009}"/>
              </a:ext>
            </a:extLst>
          </p:cNvPr>
          <p:cNvSpPr/>
          <p:nvPr/>
        </p:nvSpPr>
        <p:spPr>
          <a:xfrm>
            <a:off x="4156059" y="2248994"/>
            <a:ext cx="147782" cy="138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59F59B26-97BE-4D34-94F9-2ED13B6A72DC}"/>
              </a:ext>
            </a:extLst>
          </p:cNvPr>
          <p:cNvSpPr/>
          <p:nvPr/>
        </p:nvSpPr>
        <p:spPr>
          <a:xfrm>
            <a:off x="5324763" y="2803239"/>
            <a:ext cx="147782" cy="138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04DB62D0-89CF-4205-9852-0ABECE5416E5}"/>
              </a:ext>
            </a:extLst>
          </p:cNvPr>
          <p:cNvSpPr/>
          <p:nvPr/>
        </p:nvSpPr>
        <p:spPr>
          <a:xfrm>
            <a:off x="5726545" y="2282355"/>
            <a:ext cx="147782" cy="138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BD062878-DBF7-42E0-80ED-87AA496D4890}"/>
              </a:ext>
            </a:extLst>
          </p:cNvPr>
          <p:cNvSpPr/>
          <p:nvPr/>
        </p:nvSpPr>
        <p:spPr>
          <a:xfrm>
            <a:off x="4401127" y="2710746"/>
            <a:ext cx="147782" cy="138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032CE88-9842-4C3B-A580-EBDBBD9A8411}"/>
              </a:ext>
            </a:extLst>
          </p:cNvPr>
          <p:cNvSpPr/>
          <p:nvPr/>
        </p:nvSpPr>
        <p:spPr>
          <a:xfrm>
            <a:off x="5225472" y="1708670"/>
            <a:ext cx="147782" cy="138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7152F91D-15FD-40B7-921C-AE38D633FD85}"/>
              </a:ext>
            </a:extLst>
          </p:cNvPr>
          <p:cNvSpPr/>
          <p:nvPr/>
        </p:nvSpPr>
        <p:spPr>
          <a:xfrm>
            <a:off x="3493502" y="3366659"/>
            <a:ext cx="147782" cy="138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2A868826-4207-436E-97E8-98C5DFD86F6F}"/>
              </a:ext>
            </a:extLst>
          </p:cNvPr>
          <p:cNvSpPr/>
          <p:nvPr/>
        </p:nvSpPr>
        <p:spPr>
          <a:xfrm>
            <a:off x="4576617" y="2297659"/>
            <a:ext cx="147782" cy="138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C2A11EE4-B634-423C-AE98-BF1CD80CC162}"/>
              </a:ext>
            </a:extLst>
          </p:cNvPr>
          <p:cNvSpPr/>
          <p:nvPr/>
        </p:nvSpPr>
        <p:spPr>
          <a:xfrm>
            <a:off x="5363713" y="2122058"/>
            <a:ext cx="147782" cy="138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BB765261-1EF0-40C5-BBA3-4FD08D1F6F8F}"/>
              </a:ext>
            </a:extLst>
          </p:cNvPr>
          <p:cNvSpPr/>
          <p:nvPr/>
        </p:nvSpPr>
        <p:spPr>
          <a:xfrm>
            <a:off x="5652654" y="1458014"/>
            <a:ext cx="147782" cy="138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FBE57407-1D33-4700-80A7-6A374E987E8F}"/>
              </a:ext>
            </a:extLst>
          </p:cNvPr>
          <p:cNvSpPr/>
          <p:nvPr/>
        </p:nvSpPr>
        <p:spPr>
          <a:xfrm>
            <a:off x="4983017" y="1353553"/>
            <a:ext cx="147782" cy="138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DD060356-9839-423B-99F9-BC30F6220D4B}"/>
              </a:ext>
            </a:extLst>
          </p:cNvPr>
          <p:cNvSpPr/>
          <p:nvPr/>
        </p:nvSpPr>
        <p:spPr>
          <a:xfrm>
            <a:off x="4724399" y="1837978"/>
            <a:ext cx="147782" cy="138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FEE72F77-C419-4A70-AD74-291F1B134EB2}"/>
              </a:ext>
            </a:extLst>
          </p:cNvPr>
          <p:cNvSpPr/>
          <p:nvPr/>
        </p:nvSpPr>
        <p:spPr>
          <a:xfrm>
            <a:off x="5437604" y="1099004"/>
            <a:ext cx="147782" cy="138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696EBD87-9B23-4EC3-B121-B7EE4158E803}"/>
              </a:ext>
            </a:extLst>
          </p:cNvPr>
          <p:cNvSpPr/>
          <p:nvPr/>
        </p:nvSpPr>
        <p:spPr>
          <a:xfrm>
            <a:off x="2419927" y="2733903"/>
            <a:ext cx="147782" cy="138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CE89E90D-405F-40AA-8496-7BA4B84ABFAC}"/>
              </a:ext>
            </a:extLst>
          </p:cNvPr>
          <p:cNvSpPr/>
          <p:nvPr/>
        </p:nvSpPr>
        <p:spPr>
          <a:xfrm>
            <a:off x="3618193" y="2720115"/>
            <a:ext cx="147782" cy="138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8C866D11-4A96-4587-AB7C-C7D79440AA41}"/>
              </a:ext>
            </a:extLst>
          </p:cNvPr>
          <p:cNvSpPr/>
          <p:nvPr/>
        </p:nvSpPr>
        <p:spPr>
          <a:xfrm>
            <a:off x="3077866" y="3546766"/>
            <a:ext cx="147782" cy="138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66C849A5-A51F-4234-A0F0-D61418B6E7AA}"/>
              </a:ext>
            </a:extLst>
          </p:cNvPr>
          <p:cNvSpPr/>
          <p:nvPr/>
        </p:nvSpPr>
        <p:spPr>
          <a:xfrm>
            <a:off x="2877127" y="4100947"/>
            <a:ext cx="147782" cy="138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C5FD984D-3F76-4BB7-A110-F8A2441B5EB2}"/>
              </a:ext>
            </a:extLst>
          </p:cNvPr>
          <p:cNvSpPr/>
          <p:nvPr/>
        </p:nvSpPr>
        <p:spPr>
          <a:xfrm>
            <a:off x="3029223" y="3057240"/>
            <a:ext cx="147782" cy="138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6CFC236E-4575-447D-A5CE-2A8DB162D688}"/>
              </a:ext>
            </a:extLst>
          </p:cNvPr>
          <p:cNvSpPr/>
          <p:nvPr/>
        </p:nvSpPr>
        <p:spPr>
          <a:xfrm>
            <a:off x="3765975" y="3920838"/>
            <a:ext cx="147782" cy="138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CE75ADC8-361C-482B-8C74-C9DC8A3E2611}"/>
              </a:ext>
            </a:extLst>
          </p:cNvPr>
          <p:cNvSpPr/>
          <p:nvPr/>
        </p:nvSpPr>
        <p:spPr>
          <a:xfrm>
            <a:off x="4059381" y="3276364"/>
            <a:ext cx="147782" cy="138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FC3B758A-58F6-4490-8D4F-E6EFFADB1DE6}"/>
              </a:ext>
            </a:extLst>
          </p:cNvPr>
          <p:cNvSpPr/>
          <p:nvPr/>
        </p:nvSpPr>
        <p:spPr>
          <a:xfrm>
            <a:off x="5398654" y="3463638"/>
            <a:ext cx="147782" cy="138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0FF0A97E-6F9C-4CBD-AA0A-7700A78387FA}"/>
              </a:ext>
            </a:extLst>
          </p:cNvPr>
          <p:cNvSpPr/>
          <p:nvPr/>
        </p:nvSpPr>
        <p:spPr>
          <a:xfrm>
            <a:off x="4909126" y="2442958"/>
            <a:ext cx="147782" cy="138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8B74AC94-CE4D-469D-BEBB-7229EFAA97C6}"/>
              </a:ext>
            </a:extLst>
          </p:cNvPr>
          <p:cNvSpPr txBox="1"/>
          <p:nvPr/>
        </p:nvSpPr>
        <p:spPr>
          <a:xfrm>
            <a:off x="7130473" y="2122058"/>
            <a:ext cx="3371272" cy="646331"/>
          </a:xfrm>
          <a:prstGeom prst="rect">
            <a:avLst/>
          </a:prstGeom>
          <a:noFill/>
        </p:spPr>
        <p:txBody>
          <a:bodyPr wrap="square" rtlCol="0">
            <a:spAutoFit/>
          </a:bodyPr>
          <a:lstStyle/>
          <a:p>
            <a:r>
              <a:rPr lang="en-US" dirty="0"/>
              <a:t>PCA Finds the direction of maximum variance</a:t>
            </a:r>
          </a:p>
        </p:txBody>
      </p:sp>
      <p:cxnSp>
        <p:nvCxnSpPr>
          <p:cNvPr id="38" name="Straight Connector 37">
            <a:extLst>
              <a:ext uri="{FF2B5EF4-FFF2-40B4-BE49-F238E27FC236}">
                <a16:creationId xmlns:a16="http://schemas.microsoft.com/office/drawing/2014/main" id="{36FC1075-8FBE-4BEB-8A1F-1FEF6ACF649C}"/>
              </a:ext>
            </a:extLst>
          </p:cNvPr>
          <p:cNvCxnSpPr/>
          <p:nvPr/>
        </p:nvCxnSpPr>
        <p:spPr>
          <a:xfrm flipV="1">
            <a:off x="2059405" y="1107312"/>
            <a:ext cx="4239795" cy="352934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16595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AACA24-C7BB-4252-B4AD-16999ACFB505}"/>
              </a:ext>
            </a:extLst>
          </p:cNvPr>
          <p:cNvSpPr txBox="1"/>
          <p:nvPr/>
        </p:nvSpPr>
        <p:spPr>
          <a:xfrm>
            <a:off x="2431701" y="361741"/>
            <a:ext cx="7686989" cy="523220"/>
          </a:xfrm>
          <a:prstGeom prst="rect">
            <a:avLst/>
          </a:prstGeom>
          <a:noFill/>
        </p:spPr>
        <p:txBody>
          <a:bodyPr wrap="square" rtlCol="0">
            <a:spAutoFit/>
          </a:bodyPr>
          <a:lstStyle/>
          <a:p>
            <a:pPr algn="ctr"/>
            <a:r>
              <a:rPr lang="en-US" sz="2800" dirty="0"/>
              <a:t>Discussion of Dimensionality Reduction Techniques</a:t>
            </a:r>
          </a:p>
        </p:txBody>
      </p:sp>
      <p:sp>
        <p:nvSpPr>
          <p:cNvPr id="3" name="TextBox 2">
            <a:extLst>
              <a:ext uri="{FF2B5EF4-FFF2-40B4-BE49-F238E27FC236}">
                <a16:creationId xmlns:a16="http://schemas.microsoft.com/office/drawing/2014/main" id="{83A415F5-3257-4130-8720-2FA10044F56E}"/>
              </a:ext>
            </a:extLst>
          </p:cNvPr>
          <p:cNvSpPr txBox="1"/>
          <p:nvPr/>
        </p:nvSpPr>
        <p:spPr>
          <a:xfrm>
            <a:off x="535708" y="2059709"/>
            <a:ext cx="11055928" cy="1938992"/>
          </a:xfrm>
          <a:prstGeom prst="rect">
            <a:avLst/>
          </a:prstGeom>
          <a:noFill/>
        </p:spPr>
        <p:txBody>
          <a:bodyPr wrap="square" rtlCol="0">
            <a:spAutoFit/>
          </a:bodyPr>
          <a:lstStyle/>
          <a:p>
            <a:r>
              <a:rPr lang="en-US" sz="2400" dirty="0"/>
              <a:t>Principle Components Analysis=PCA</a:t>
            </a:r>
          </a:p>
          <a:p>
            <a:endParaRPr lang="en-US" sz="2400" dirty="0"/>
          </a:p>
          <a:p>
            <a:endParaRPr lang="en-US" sz="2400" dirty="0"/>
          </a:p>
          <a:p>
            <a:r>
              <a:rPr lang="en-US" sz="2400" dirty="0"/>
              <a:t>Consider the photography example…… </a:t>
            </a:r>
            <a:r>
              <a:rPr lang="en-US" sz="2400" dirty="0">
                <a:hlinkClick r:id="rId2"/>
              </a:rPr>
              <a:t>https://www.youtube.com/watch?v=BfTMmoDFXyE</a:t>
            </a:r>
            <a:r>
              <a:rPr lang="en-US" sz="2400" dirty="0"/>
              <a:t>   </a:t>
            </a:r>
          </a:p>
        </p:txBody>
      </p:sp>
    </p:spTree>
    <p:extLst>
      <p:ext uri="{BB962C8B-B14F-4D97-AF65-F5344CB8AC3E}">
        <p14:creationId xmlns:p14="http://schemas.microsoft.com/office/powerpoint/2010/main" val="13370162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4D37F035-265C-4A8F-A13C-E840B5F45AE8}"/>
              </a:ext>
            </a:extLst>
          </p:cNvPr>
          <p:cNvCxnSpPr/>
          <p:nvPr/>
        </p:nvCxnSpPr>
        <p:spPr>
          <a:xfrm>
            <a:off x="1939332" y="1195754"/>
            <a:ext cx="0" cy="3969099"/>
          </a:xfrm>
          <a:prstGeom prst="line">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A797DEA-EFA5-4D42-BA2C-B8D8FC9234FF}"/>
              </a:ext>
            </a:extLst>
          </p:cNvPr>
          <p:cNvCxnSpPr/>
          <p:nvPr/>
        </p:nvCxnSpPr>
        <p:spPr>
          <a:xfrm>
            <a:off x="1939636" y="5144655"/>
            <a:ext cx="4812146" cy="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F593EA4-AD22-4BE3-87E7-D3AAB1D87E30}"/>
              </a:ext>
            </a:extLst>
          </p:cNvPr>
          <p:cNvSpPr txBox="1"/>
          <p:nvPr/>
        </p:nvSpPr>
        <p:spPr>
          <a:xfrm>
            <a:off x="1939331" y="193964"/>
            <a:ext cx="9443372" cy="369332"/>
          </a:xfrm>
          <a:prstGeom prst="rect">
            <a:avLst/>
          </a:prstGeom>
          <a:noFill/>
        </p:spPr>
        <p:txBody>
          <a:bodyPr wrap="square" rtlCol="0">
            <a:spAutoFit/>
          </a:bodyPr>
          <a:lstStyle/>
          <a:p>
            <a:r>
              <a:rPr lang="en-US" dirty="0"/>
              <a:t>Let’s assume that the Comcast Exercise contained only two feature attributes—height and weight   </a:t>
            </a:r>
          </a:p>
        </p:txBody>
      </p:sp>
      <p:sp>
        <p:nvSpPr>
          <p:cNvPr id="7" name="TextBox 6">
            <a:extLst>
              <a:ext uri="{FF2B5EF4-FFF2-40B4-BE49-F238E27FC236}">
                <a16:creationId xmlns:a16="http://schemas.microsoft.com/office/drawing/2014/main" id="{D3E386E6-A2C7-42E5-9C2E-16D4CBEF5307}"/>
              </a:ext>
            </a:extLst>
          </p:cNvPr>
          <p:cNvSpPr txBox="1"/>
          <p:nvPr/>
        </p:nvSpPr>
        <p:spPr>
          <a:xfrm>
            <a:off x="6483927" y="5320145"/>
            <a:ext cx="1043405" cy="369332"/>
          </a:xfrm>
          <a:prstGeom prst="rect">
            <a:avLst/>
          </a:prstGeom>
          <a:noFill/>
        </p:spPr>
        <p:txBody>
          <a:bodyPr wrap="square" rtlCol="0">
            <a:spAutoFit/>
          </a:bodyPr>
          <a:lstStyle/>
          <a:p>
            <a:r>
              <a:rPr lang="en-US" dirty="0"/>
              <a:t>height</a:t>
            </a:r>
          </a:p>
        </p:txBody>
      </p:sp>
      <p:sp>
        <p:nvSpPr>
          <p:cNvPr id="8" name="TextBox 7">
            <a:extLst>
              <a:ext uri="{FF2B5EF4-FFF2-40B4-BE49-F238E27FC236}">
                <a16:creationId xmlns:a16="http://schemas.microsoft.com/office/drawing/2014/main" id="{0BDC47E8-4FC2-44A2-9FAC-F9FC9E943A7D}"/>
              </a:ext>
            </a:extLst>
          </p:cNvPr>
          <p:cNvSpPr txBox="1"/>
          <p:nvPr/>
        </p:nvSpPr>
        <p:spPr>
          <a:xfrm>
            <a:off x="1048328" y="1195754"/>
            <a:ext cx="1043405" cy="369332"/>
          </a:xfrm>
          <a:prstGeom prst="rect">
            <a:avLst/>
          </a:prstGeom>
          <a:noFill/>
        </p:spPr>
        <p:txBody>
          <a:bodyPr wrap="square" rtlCol="0">
            <a:spAutoFit/>
          </a:bodyPr>
          <a:lstStyle/>
          <a:p>
            <a:r>
              <a:rPr lang="en-US" dirty="0"/>
              <a:t>weight</a:t>
            </a:r>
          </a:p>
        </p:txBody>
      </p:sp>
      <p:sp>
        <p:nvSpPr>
          <p:cNvPr id="9" name="Oval 8">
            <a:extLst>
              <a:ext uri="{FF2B5EF4-FFF2-40B4-BE49-F238E27FC236}">
                <a16:creationId xmlns:a16="http://schemas.microsoft.com/office/drawing/2014/main" id="{7C6172D3-D806-4972-B434-1BEDE183479B}"/>
              </a:ext>
            </a:extLst>
          </p:cNvPr>
          <p:cNvSpPr/>
          <p:nvPr/>
        </p:nvSpPr>
        <p:spPr>
          <a:xfrm>
            <a:off x="5726545" y="1781284"/>
            <a:ext cx="147782" cy="138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7F8A2C10-D248-4A2B-863C-854E7E6CDD10}"/>
              </a:ext>
            </a:extLst>
          </p:cNvPr>
          <p:cNvSpPr/>
          <p:nvPr/>
        </p:nvSpPr>
        <p:spPr>
          <a:xfrm>
            <a:off x="2184248" y="4327238"/>
            <a:ext cx="147782" cy="138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3A0A5FD6-D7F7-4AC1-831E-94C354E7D381}"/>
              </a:ext>
            </a:extLst>
          </p:cNvPr>
          <p:cNvSpPr/>
          <p:nvPr/>
        </p:nvSpPr>
        <p:spPr>
          <a:xfrm>
            <a:off x="2175011" y="4821382"/>
            <a:ext cx="147782" cy="138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B312ACEA-BA41-4BE4-855E-1F13FB0AA772}"/>
              </a:ext>
            </a:extLst>
          </p:cNvPr>
          <p:cNvSpPr/>
          <p:nvPr/>
        </p:nvSpPr>
        <p:spPr>
          <a:xfrm>
            <a:off x="2434708" y="3387374"/>
            <a:ext cx="147782" cy="138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55E896C0-4431-4757-B1B8-3D78E18CC984}"/>
              </a:ext>
            </a:extLst>
          </p:cNvPr>
          <p:cNvSpPr/>
          <p:nvPr/>
        </p:nvSpPr>
        <p:spPr>
          <a:xfrm>
            <a:off x="4761344" y="3165702"/>
            <a:ext cx="147782" cy="138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079238C9-E1DA-4460-A514-F37BC5FBB953}"/>
              </a:ext>
            </a:extLst>
          </p:cNvPr>
          <p:cNvSpPr/>
          <p:nvPr/>
        </p:nvSpPr>
        <p:spPr>
          <a:xfrm>
            <a:off x="4229950" y="4421911"/>
            <a:ext cx="147782" cy="138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2B437437-BA11-41C6-AA2E-FF67773EE009}"/>
              </a:ext>
            </a:extLst>
          </p:cNvPr>
          <p:cNvSpPr/>
          <p:nvPr/>
        </p:nvSpPr>
        <p:spPr>
          <a:xfrm>
            <a:off x="4156059" y="2248994"/>
            <a:ext cx="147782" cy="138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59F59B26-97BE-4D34-94F9-2ED13B6A72DC}"/>
              </a:ext>
            </a:extLst>
          </p:cNvPr>
          <p:cNvSpPr/>
          <p:nvPr/>
        </p:nvSpPr>
        <p:spPr>
          <a:xfrm>
            <a:off x="5324763" y="2803239"/>
            <a:ext cx="147782" cy="138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04DB62D0-89CF-4205-9852-0ABECE5416E5}"/>
              </a:ext>
            </a:extLst>
          </p:cNvPr>
          <p:cNvSpPr/>
          <p:nvPr/>
        </p:nvSpPr>
        <p:spPr>
          <a:xfrm>
            <a:off x="5726545" y="2282355"/>
            <a:ext cx="147782" cy="138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BD062878-DBF7-42E0-80ED-87AA496D4890}"/>
              </a:ext>
            </a:extLst>
          </p:cNvPr>
          <p:cNvSpPr/>
          <p:nvPr/>
        </p:nvSpPr>
        <p:spPr>
          <a:xfrm>
            <a:off x="4401127" y="2710746"/>
            <a:ext cx="147782" cy="138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032CE88-9842-4C3B-A580-EBDBBD9A8411}"/>
              </a:ext>
            </a:extLst>
          </p:cNvPr>
          <p:cNvSpPr/>
          <p:nvPr/>
        </p:nvSpPr>
        <p:spPr>
          <a:xfrm>
            <a:off x="5225472" y="1708670"/>
            <a:ext cx="147782" cy="138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7152F91D-15FD-40B7-921C-AE38D633FD85}"/>
              </a:ext>
            </a:extLst>
          </p:cNvPr>
          <p:cNvSpPr/>
          <p:nvPr/>
        </p:nvSpPr>
        <p:spPr>
          <a:xfrm>
            <a:off x="3493502" y="3366659"/>
            <a:ext cx="147782" cy="138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2A868826-4207-436E-97E8-98C5DFD86F6F}"/>
              </a:ext>
            </a:extLst>
          </p:cNvPr>
          <p:cNvSpPr/>
          <p:nvPr/>
        </p:nvSpPr>
        <p:spPr>
          <a:xfrm>
            <a:off x="4576617" y="2297659"/>
            <a:ext cx="147782" cy="138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C2A11EE4-B634-423C-AE98-BF1CD80CC162}"/>
              </a:ext>
            </a:extLst>
          </p:cNvPr>
          <p:cNvSpPr/>
          <p:nvPr/>
        </p:nvSpPr>
        <p:spPr>
          <a:xfrm>
            <a:off x="5363713" y="2122058"/>
            <a:ext cx="147782" cy="138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BB765261-1EF0-40C5-BBA3-4FD08D1F6F8F}"/>
              </a:ext>
            </a:extLst>
          </p:cNvPr>
          <p:cNvSpPr/>
          <p:nvPr/>
        </p:nvSpPr>
        <p:spPr>
          <a:xfrm>
            <a:off x="5652654" y="1458014"/>
            <a:ext cx="147782" cy="138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FBE57407-1D33-4700-80A7-6A374E987E8F}"/>
              </a:ext>
            </a:extLst>
          </p:cNvPr>
          <p:cNvSpPr/>
          <p:nvPr/>
        </p:nvSpPr>
        <p:spPr>
          <a:xfrm>
            <a:off x="4983017" y="1353553"/>
            <a:ext cx="147782" cy="138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DD060356-9839-423B-99F9-BC30F6220D4B}"/>
              </a:ext>
            </a:extLst>
          </p:cNvPr>
          <p:cNvSpPr/>
          <p:nvPr/>
        </p:nvSpPr>
        <p:spPr>
          <a:xfrm>
            <a:off x="4724399" y="1837978"/>
            <a:ext cx="147782" cy="138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FEE72F77-C419-4A70-AD74-291F1B134EB2}"/>
              </a:ext>
            </a:extLst>
          </p:cNvPr>
          <p:cNvSpPr/>
          <p:nvPr/>
        </p:nvSpPr>
        <p:spPr>
          <a:xfrm>
            <a:off x="5437604" y="1099004"/>
            <a:ext cx="147782" cy="138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696EBD87-9B23-4EC3-B121-B7EE4158E803}"/>
              </a:ext>
            </a:extLst>
          </p:cNvPr>
          <p:cNvSpPr/>
          <p:nvPr/>
        </p:nvSpPr>
        <p:spPr>
          <a:xfrm>
            <a:off x="2419927" y="2733903"/>
            <a:ext cx="147782" cy="138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CE89E90D-405F-40AA-8496-7BA4B84ABFAC}"/>
              </a:ext>
            </a:extLst>
          </p:cNvPr>
          <p:cNvSpPr/>
          <p:nvPr/>
        </p:nvSpPr>
        <p:spPr>
          <a:xfrm>
            <a:off x="3618193" y="2720115"/>
            <a:ext cx="147782" cy="138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8C866D11-4A96-4587-AB7C-C7D79440AA41}"/>
              </a:ext>
            </a:extLst>
          </p:cNvPr>
          <p:cNvSpPr/>
          <p:nvPr/>
        </p:nvSpPr>
        <p:spPr>
          <a:xfrm>
            <a:off x="3077866" y="3546766"/>
            <a:ext cx="147782" cy="138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66C849A5-A51F-4234-A0F0-D61418B6E7AA}"/>
              </a:ext>
            </a:extLst>
          </p:cNvPr>
          <p:cNvSpPr/>
          <p:nvPr/>
        </p:nvSpPr>
        <p:spPr>
          <a:xfrm>
            <a:off x="2877127" y="4100947"/>
            <a:ext cx="147782" cy="138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C5FD984D-3F76-4BB7-A110-F8A2441B5EB2}"/>
              </a:ext>
            </a:extLst>
          </p:cNvPr>
          <p:cNvSpPr/>
          <p:nvPr/>
        </p:nvSpPr>
        <p:spPr>
          <a:xfrm>
            <a:off x="3029223" y="3057240"/>
            <a:ext cx="147782" cy="138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6CFC236E-4575-447D-A5CE-2A8DB162D688}"/>
              </a:ext>
            </a:extLst>
          </p:cNvPr>
          <p:cNvSpPr/>
          <p:nvPr/>
        </p:nvSpPr>
        <p:spPr>
          <a:xfrm>
            <a:off x="3765975" y="3920838"/>
            <a:ext cx="147782" cy="138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CE75ADC8-361C-482B-8C74-C9DC8A3E2611}"/>
              </a:ext>
            </a:extLst>
          </p:cNvPr>
          <p:cNvSpPr/>
          <p:nvPr/>
        </p:nvSpPr>
        <p:spPr>
          <a:xfrm>
            <a:off x="4059381" y="3276364"/>
            <a:ext cx="147782" cy="138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FC3B758A-58F6-4490-8D4F-E6EFFADB1DE6}"/>
              </a:ext>
            </a:extLst>
          </p:cNvPr>
          <p:cNvSpPr/>
          <p:nvPr/>
        </p:nvSpPr>
        <p:spPr>
          <a:xfrm>
            <a:off x="5398654" y="3463638"/>
            <a:ext cx="147782" cy="138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0FF0A97E-6F9C-4CBD-AA0A-7700A78387FA}"/>
              </a:ext>
            </a:extLst>
          </p:cNvPr>
          <p:cNvSpPr/>
          <p:nvPr/>
        </p:nvSpPr>
        <p:spPr>
          <a:xfrm>
            <a:off x="4909126" y="2442958"/>
            <a:ext cx="147782" cy="138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8B74AC94-CE4D-469D-BEBB-7229EFAA97C6}"/>
              </a:ext>
            </a:extLst>
          </p:cNvPr>
          <p:cNvSpPr txBox="1"/>
          <p:nvPr/>
        </p:nvSpPr>
        <p:spPr>
          <a:xfrm>
            <a:off x="7323006" y="671691"/>
            <a:ext cx="4961357" cy="6186309"/>
          </a:xfrm>
          <a:prstGeom prst="rect">
            <a:avLst/>
          </a:prstGeom>
          <a:noFill/>
        </p:spPr>
        <p:txBody>
          <a:bodyPr wrap="square" rtlCol="0">
            <a:spAutoFit/>
          </a:bodyPr>
          <a:lstStyle/>
          <a:p>
            <a:r>
              <a:rPr lang="en-US" dirty="0"/>
              <a:t>PCA Finds the direction of maximum variance (PC1)</a:t>
            </a:r>
          </a:p>
          <a:p>
            <a:endParaRPr lang="en-US" dirty="0"/>
          </a:p>
          <a:p>
            <a:r>
              <a:rPr lang="en-US" dirty="0"/>
              <a:t>If we projected to only one dimension (say height), we would lose information as the variance would not be maximum as shown in a histogram.</a:t>
            </a:r>
          </a:p>
          <a:p>
            <a:endParaRPr lang="en-US" dirty="0"/>
          </a:p>
          <a:p>
            <a:r>
              <a:rPr lang="en-US" dirty="0"/>
              <a:t>PC1 is followed by second best PC2. This procedure gives best reconstruction. Just a rotation of axis. We don’t lose information.</a:t>
            </a:r>
          </a:p>
          <a:p>
            <a:endParaRPr lang="en-US" dirty="0"/>
          </a:p>
          <a:p>
            <a:r>
              <a:rPr lang="en-US" dirty="0"/>
              <a:t>We go from N to M dimensions and we can discard the dimensions with the smallest eigenvalues as they have less variance. As we discard we retain the material amount of information. EG if Eigenvalue =0, then no info.</a:t>
            </a:r>
          </a:p>
          <a:p>
            <a:endParaRPr lang="en-US" dirty="0"/>
          </a:p>
          <a:p>
            <a:r>
              <a:rPr lang="en-US" dirty="0"/>
              <a:t>This enables running regressions or classifications on smaller number of dimensions (features) without multicollinearity. </a:t>
            </a:r>
          </a:p>
          <a:p>
            <a:endParaRPr lang="en-US" dirty="0"/>
          </a:p>
          <a:p>
            <a:r>
              <a:rPr lang="en-US" dirty="0"/>
              <a:t>But we might lose the relationship with the label. Consider good predictor but with low variance.</a:t>
            </a:r>
          </a:p>
        </p:txBody>
      </p:sp>
      <p:cxnSp>
        <p:nvCxnSpPr>
          <p:cNvPr id="38" name="Straight Connector 37">
            <a:extLst>
              <a:ext uri="{FF2B5EF4-FFF2-40B4-BE49-F238E27FC236}">
                <a16:creationId xmlns:a16="http://schemas.microsoft.com/office/drawing/2014/main" id="{36FC1075-8FBE-4BEB-8A1F-1FEF6ACF649C}"/>
              </a:ext>
            </a:extLst>
          </p:cNvPr>
          <p:cNvCxnSpPr>
            <a:cxnSpLocks/>
          </p:cNvCxnSpPr>
          <p:nvPr/>
        </p:nvCxnSpPr>
        <p:spPr>
          <a:xfrm flipV="1">
            <a:off x="1939483" y="1436649"/>
            <a:ext cx="4144667" cy="3633837"/>
          </a:xfrm>
          <a:prstGeom prst="line">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6B6C8D31-6C73-4583-9F6C-81D4B146D5B0}"/>
              </a:ext>
            </a:extLst>
          </p:cNvPr>
          <p:cNvCxnSpPr/>
          <p:nvPr/>
        </p:nvCxnSpPr>
        <p:spPr>
          <a:xfrm>
            <a:off x="2184248" y="5043055"/>
            <a:ext cx="0" cy="101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C65DC67-0E13-46B6-9B6A-25BAC0B9CB12}"/>
              </a:ext>
            </a:extLst>
          </p:cNvPr>
          <p:cNvCxnSpPr/>
          <p:nvPr/>
        </p:nvCxnSpPr>
        <p:spPr>
          <a:xfrm>
            <a:off x="2489048" y="5043055"/>
            <a:ext cx="0" cy="101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E660E8B-3482-41AF-AEF3-E2D79DB64552}"/>
              </a:ext>
            </a:extLst>
          </p:cNvPr>
          <p:cNvCxnSpPr/>
          <p:nvPr/>
        </p:nvCxnSpPr>
        <p:spPr>
          <a:xfrm>
            <a:off x="2789078" y="5043055"/>
            <a:ext cx="0" cy="101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08E634B-F41F-43E4-B102-EDDB0DEC176C}"/>
              </a:ext>
            </a:extLst>
          </p:cNvPr>
          <p:cNvCxnSpPr/>
          <p:nvPr/>
        </p:nvCxnSpPr>
        <p:spPr>
          <a:xfrm>
            <a:off x="3086950" y="5043055"/>
            <a:ext cx="0" cy="101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3D35431-783E-4378-AADF-40D684FD5E44}"/>
              </a:ext>
            </a:extLst>
          </p:cNvPr>
          <p:cNvCxnSpPr/>
          <p:nvPr/>
        </p:nvCxnSpPr>
        <p:spPr>
          <a:xfrm>
            <a:off x="3384976" y="5043055"/>
            <a:ext cx="0" cy="101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E416731-189F-4FF1-80AD-A17234039788}"/>
              </a:ext>
            </a:extLst>
          </p:cNvPr>
          <p:cNvCxnSpPr/>
          <p:nvPr/>
        </p:nvCxnSpPr>
        <p:spPr>
          <a:xfrm>
            <a:off x="3613423" y="5043055"/>
            <a:ext cx="0" cy="101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2DA47BB-3FFC-4F76-86C4-3940D6EF3862}"/>
              </a:ext>
            </a:extLst>
          </p:cNvPr>
          <p:cNvCxnSpPr/>
          <p:nvPr/>
        </p:nvCxnSpPr>
        <p:spPr>
          <a:xfrm>
            <a:off x="3802919" y="5063253"/>
            <a:ext cx="0" cy="101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6E50AC6-8B1B-42B0-B289-E35230CE486D}"/>
              </a:ext>
            </a:extLst>
          </p:cNvPr>
          <p:cNvCxnSpPr/>
          <p:nvPr/>
        </p:nvCxnSpPr>
        <p:spPr>
          <a:xfrm>
            <a:off x="4042913" y="5063253"/>
            <a:ext cx="0" cy="101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0E9A856-CBD9-4234-813E-ED5283F0F092}"/>
              </a:ext>
            </a:extLst>
          </p:cNvPr>
          <p:cNvCxnSpPr/>
          <p:nvPr/>
        </p:nvCxnSpPr>
        <p:spPr>
          <a:xfrm>
            <a:off x="4303841" y="5063253"/>
            <a:ext cx="0" cy="101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2280EC3-7727-4CD0-819D-8D9775F97478}"/>
              </a:ext>
            </a:extLst>
          </p:cNvPr>
          <p:cNvCxnSpPr/>
          <p:nvPr/>
        </p:nvCxnSpPr>
        <p:spPr>
          <a:xfrm>
            <a:off x="4587858" y="5043055"/>
            <a:ext cx="0" cy="101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F6CEF1C-EE45-46AF-BF06-2E2E03A51FEF}"/>
              </a:ext>
            </a:extLst>
          </p:cNvPr>
          <p:cNvCxnSpPr/>
          <p:nvPr/>
        </p:nvCxnSpPr>
        <p:spPr>
          <a:xfrm>
            <a:off x="4830010" y="5043055"/>
            <a:ext cx="0" cy="101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68032CC-FCD4-4ECC-A434-3F5249AFBDC8}"/>
              </a:ext>
            </a:extLst>
          </p:cNvPr>
          <p:cNvCxnSpPr/>
          <p:nvPr/>
        </p:nvCxnSpPr>
        <p:spPr>
          <a:xfrm>
            <a:off x="5114331" y="5017072"/>
            <a:ext cx="0" cy="101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AE5D55F-0D19-469E-9D85-8BA4D0E9EA66}"/>
              </a:ext>
            </a:extLst>
          </p:cNvPr>
          <p:cNvCxnSpPr/>
          <p:nvPr/>
        </p:nvCxnSpPr>
        <p:spPr>
          <a:xfrm>
            <a:off x="5414513" y="5021690"/>
            <a:ext cx="0" cy="101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371E9C2-7838-4EC2-9D74-50FB7B80846C}"/>
              </a:ext>
            </a:extLst>
          </p:cNvPr>
          <p:cNvCxnSpPr/>
          <p:nvPr/>
        </p:nvCxnSpPr>
        <p:spPr>
          <a:xfrm>
            <a:off x="5747023" y="5007835"/>
            <a:ext cx="0" cy="101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0518CC4-20CF-4703-A10F-D95CE683EAF5}"/>
              </a:ext>
            </a:extLst>
          </p:cNvPr>
          <p:cNvCxnSpPr/>
          <p:nvPr/>
        </p:nvCxnSpPr>
        <p:spPr>
          <a:xfrm>
            <a:off x="6084150" y="4992255"/>
            <a:ext cx="0" cy="101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6FA36FE-0A6D-4C3D-8910-FDE25D7E4D22}"/>
              </a:ext>
            </a:extLst>
          </p:cNvPr>
          <p:cNvCxnSpPr/>
          <p:nvPr/>
        </p:nvCxnSpPr>
        <p:spPr>
          <a:xfrm>
            <a:off x="6393568" y="5017072"/>
            <a:ext cx="0" cy="101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D475974-A82D-4370-907B-6C697F832475}"/>
              </a:ext>
            </a:extLst>
          </p:cNvPr>
          <p:cNvCxnSpPr/>
          <p:nvPr/>
        </p:nvCxnSpPr>
        <p:spPr>
          <a:xfrm>
            <a:off x="6619859" y="5007835"/>
            <a:ext cx="0" cy="101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18B895A-9841-4E0A-A317-2C3A4434070A}"/>
              </a:ext>
            </a:extLst>
          </p:cNvPr>
          <p:cNvCxnSpPr>
            <a:cxnSpLocks/>
          </p:cNvCxnSpPr>
          <p:nvPr/>
        </p:nvCxnSpPr>
        <p:spPr>
          <a:xfrm flipH="1" flipV="1">
            <a:off x="46182" y="2318266"/>
            <a:ext cx="1917670" cy="2755052"/>
          </a:xfrm>
          <a:prstGeom prst="line">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A3055EE2-77CC-4981-820A-7306FEB835B7}"/>
              </a:ext>
            </a:extLst>
          </p:cNvPr>
          <p:cNvSpPr txBox="1"/>
          <p:nvPr/>
        </p:nvSpPr>
        <p:spPr>
          <a:xfrm>
            <a:off x="6008253" y="985653"/>
            <a:ext cx="1191340" cy="369332"/>
          </a:xfrm>
          <a:prstGeom prst="rect">
            <a:avLst/>
          </a:prstGeom>
          <a:noFill/>
        </p:spPr>
        <p:txBody>
          <a:bodyPr wrap="square" rtlCol="0">
            <a:spAutoFit/>
          </a:bodyPr>
          <a:lstStyle/>
          <a:p>
            <a:r>
              <a:rPr lang="en-US" dirty="0">
                <a:solidFill>
                  <a:srgbClr val="FF0000"/>
                </a:solidFill>
              </a:rPr>
              <a:t>PC1</a:t>
            </a:r>
          </a:p>
        </p:txBody>
      </p:sp>
      <p:sp>
        <p:nvSpPr>
          <p:cNvPr id="59" name="TextBox 58">
            <a:extLst>
              <a:ext uri="{FF2B5EF4-FFF2-40B4-BE49-F238E27FC236}">
                <a16:creationId xmlns:a16="http://schemas.microsoft.com/office/drawing/2014/main" id="{FC870489-751E-47C7-AD53-5EBB425F3267}"/>
              </a:ext>
            </a:extLst>
          </p:cNvPr>
          <p:cNvSpPr txBox="1"/>
          <p:nvPr/>
        </p:nvSpPr>
        <p:spPr>
          <a:xfrm>
            <a:off x="-24323" y="1877597"/>
            <a:ext cx="1191340" cy="369332"/>
          </a:xfrm>
          <a:prstGeom prst="rect">
            <a:avLst/>
          </a:prstGeom>
          <a:noFill/>
        </p:spPr>
        <p:txBody>
          <a:bodyPr wrap="square" rtlCol="0">
            <a:spAutoFit/>
          </a:bodyPr>
          <a:lstStyle/>
          <a:p>
            <a:r>
              <a:rPr lang="en-US" dirty="0">
                <a:solidFill>
                  <a:srgbClr val="FF0000"/>
                </a:solidFill>
              </a:rPr>
              <a:t>PC2</a:t>
            </a:r>
          </a:p>
        </p:txBody>
      </p:sp>
    </p:spTree>
    <p:extLst>
      <p:ext uri="{BB962C8B-B14F-4D97-AF65-F5344CB8AC3E}">
        <p14:creationId xmlns:p14="http://schemas.microsoft.com/office/powerpoint/2010/main" val="27426909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D1CC8F-0E98-4512-9973-90E229F0F1B4}"/>
              </a:ext>
            </a:extLst>
          </p:cNvPr>
          <p:cNvPicPr>
            <a:picLocks noChangeAspect="1"/>
          </p:cNvPicPr>
          <p:nvPr/>
        </p:nvPicPr>
        <p:blipFill>
          <a:blip r:embed="rId2"/>
          <a:stretch>
            <a:fillRect/>
          </a:stretch>
        </p:blipFill>
        <p:spPr>
          <a:xfrm>
            <a:off x="651902" y="353961"/>
            <a:ext cx="10670605" cy="6027174"/>
          </a:xfrm>
          <a:prstGeom prst="rect">
            <a:avLst/>
          </a:prstGeom>
        </p:spPr>
      </p:pic>
    </p:spTree>
    <p:extLst>
      <p:ext uri="{BB962C8B-B14F-4D97-AF65-F5344CB8AC3E}">
        <p14:creationId xmlns:p14="http://schemas.microsoft.com/office/powerpoint/2010/main" val="41823557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84EF43-02F3-4CB1-85D1-55470ED41C07}"/>
              </a:ext>
            </a:extLst>
          </p:cNvPr>
          <p:cNvPicPr>
            <a:picLocks noChangeAspect="1"/>
          </p:cNvPicPr>
          <p:nvPr/>
        </p:nvPicPr>
        <p:blipFill>
          <a:blip r:embed="rId2"/>
          <a:stretch>
            <a:fillRect/>
          </a:stretch>
        </p:blipFill>
        <p:spPr>
          <a:xfrm>
            <a:off x="5684140" y="1067980"/>
            <a:ext cx="5936494" cy="3955123"/>
          </a:xfrm>
          <a:prstGeom prst="rect">
            <a:avLst/>
          </a:prstGeom>
        </p:spPr>
      </p:pic>
      <p:pic>
        <p:nvPicPr>
          <p:cNvPr id="3" name="Picture 2">
            <a:extLst>
              <a:ext uri="{FF2B5EF4-FFF2-40B4-BE49-F238E27FC236}">
                <a16:creationId xmlns:a16="http://schemas.microsoft.com/office/drawing/2014/main" id="{336D0222-6646-4795-9C04-C3EFE6B214D9}"/>
              </a:ext>
            </a:extLst>
          </p:cNvPr>
          <p:cNvPicPr>
            <a:picLocks noChangeAspect="1"/>
          </p:cNvPicPr>
          <p:nvPr/>
        </p:nvPicPr>
        <p:blipFill>
          <a:blip r:embed="rId3"/>
          <a:stretch>
            <a:fillRect/>
          </a:stretch>
        </p:blipFill>
        <p:spPr>
          <a:xfrm>
            <a:off x="265471" y="1141146"/>
            <a:ext cx="5679511" cy="3808789"/>
          </a:xfrm>
          <a:prstGeom prst="rect">
            <a:avLst/>
          </a:prstGeom>
        </p:spPr>
      </p:pic>
    </p:spTree>
    <p:extLst>
      <p:ext uri="{BB962C8B-B14F-4D97-AF65-F5344CB8AC3E}">
        <p14:creationId xmlns:p14="http://schemas.microsoft.com/office/powerpoint/2010/main" val="5778737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49AF4C-9B24-4397-98E2-6DC6E6D1453C}"/>
              </a:ext>
            </a:extLst>
          </p:cNvPr>
          <p:cNvPicPr>
            <a:picLocks noChangeAspect="1"/>
          </p:cNvPicPr>
          <p:nvPr/>
        </p:nvPicPr>
        <p:blipFill>
          <a:blip r:embed="rId2"/>
          <a:stretch>
            <a:fillRect/>
          </a:stretch>
        </p:blipFill>
        <p:spPr>
          <a:xfrm>
            <a:off x="211015" y="153116"/>
            <a:ext cx="4662960" cy="3179291"/>
          </a:xfrm>
          <a:prstGeom prst="rect">
            <a:avLst/>
          </a:prstGeom>
        </p:spPr>
      </p:pic>
      <p:pic>
        <p:nvPicPr>
          <p:cNvPr id="3" name="Picture 2">
            <a:extLst>
              <a:ext uri="{FF2B5EF4-FFF2-40B4-BE49-F238E27FC236}">
                <a16:creationId xmlns:a16="http://schemas.microsoft.com/office/drawing/2014/main" id="{5EC54310-FC95-4262-9C91-2F5F42C4D3E0}"/>
              </a:ext>
            </a:extLst>
          </p:cNvPr>
          <p:cNvPicPr>
            <a:picLocks noChangeAspect="1"/>
          </p:cNvPicPr>
          <p:nvPr/>
        </p:nvPicPr>
        <p:blipFill>
          <a:blip r:embed="rId3"/>
          <a:stretch>
            <a:fillRect/>
          </a:stretch>
        </p:blipFill>
        <p:spPr>
          <a:xfrm>
            <a:off x="6603443" y="153116"/>
            <a:ext cx="4449744" cy="3131559"/>
          </a:xfrm>
          <a:prstGeom prst="rect">
            <a:avLst/>
          </a:prstGeom>
        </p:spPr>
      </p:pic>
      <p:pic>
        <p:nvPicPr>
          <p:cNvPr id="4" name="Picture 3">
            <a:extLst>
              <a:ext uri="{FF2B5EF4-FFF2-40B4-BE49-F238E27FC236}">
                <a16:creationId xmlns:a16="http://schemas.microsoft.com/office/drawing/2014/main" id="{87596653-DDDE-404C-91A7-77D9E4664201}"/>
              </a:ext>
            </a:extLst>
          </p:cNvPr>
          <p:cNvPicPr>
            <a:picLocks noChangeAspect="1"/>
          </p:cNvPicPr>
          <p:nvPr/>
        </p:nvPicPr>
        <p:blipFill>
          <a:blip r:embed="rId4"/>
          <a:stretch>
            <a:fillRect/>
          </a:stretch>
        </p:blipFill>
        <p:spPr>
          <a:xfrm>
            <a:off x="110794" y="3409646"/>
            <a:ext cx="4863402" cy="3335990"/>
          </a:xfrm>
          <a:prstGeom prst="rect">
            <a:avLst/>
          </a:prstGeom>
        </p:spPr>
      </p:pic>
      <p:pic>
        <p:nvPicPr>
          <p:cNvPr id="5" name="Picture 4">
            <a:extLst>
              <a:ext uri="{FF2B5EF4-FFF2-40B4-BE49-F238E27FC236}">
                <a16:creationId xmlns:a16="http://schemas.microsoft.com/office/drawing/2014/main" id="{D79C5B4F-14D5-4DBF-80B4-EBDFC5F4C23B}"/>
              </a:ext>
            </a:extLst>
          </p:cNvPr>
          <p:cNvPicPr>
            <a:picLocks noChangeAspect="1"/>
          </p:cNvPicPr>
          <p:nvPr/>
        </p:nvPicPr>
        <p:blipFill>
          <a:blip r:embed="rId5"/>
          <a:stretch>
            <a:fillRect/>
          </a:stretch>
        </p:blipFill>
        <p:spPr>
          <a:xfrm>
            <a:off x="5745733" y="3527651"/>
            <a:ext cx="5815837" cy="3217985"/>
          </a:xfrm>
          <a:prstGeom prst="rect">
            <a:avLst/>
          </a:prstGeom>
        </p:spPr>
      </p:pic>
    </p:spTree>
    <p:extLst>
      <p:ext uri="{BB962C8B-B14F-4D97-AF65-F5344CB8AC3E}">
        <p14:creationId xmlns:p14="http://schemas.microsoft.com/office/powerpoint/2010/main" val="616520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C79E1B-7D97-491D-A5BE-A5B3BC28DD05}"/>
              </a:ext>
            </a:extLst>
          </p:cNvPr>
          <p:cNvPicPr>
            <a:picLocks noChangeAspect="1"/>
          </p:cNvPicPr>
          <p:nvPr/>
        </p:nvPicPr>
        <p:blipFill>
          <a:blip r:embed="rId2"/>
          <a:stretch>
            <a:fillRect/>
          </a:stretch>
        </p:blipFill>
        <p:spPr>
          <a:xfrm>
            <a:off x="3230159" y="1234547"/>
            <a:ext cx="4768329" cy="3361788"/>
          </a:xfrm>
          <a:prstGeom prst="rect">
            <a:avLst/>
          </a:prstGeom>
        </p:spPr>
      </p:pic>
      <p:sp>
        <p:nvSpPr>
          <p:cNvPr id="3" name="TextBox 2">
            <a:extLst>
              <a:ext uri="{FF2B5EF4-FFF2-40B4-BE49-F238E27FC236}">
                <a16:creationId xmlns:a16="http://schemas.microsoft.com/office/drawing/2014/main" id="{5EF36B6E-A31C-4706-A1F3-B2514C9D643E}"/>
              </a:ext>
            </a:extLst>
          </p:cNvPr>
          <p:cNvSpPr txBox="1"/>
          <p:nvPr/>
        </p:nvSpPr>
        <p:spPr>
          <a:xfrm>
            <a:off x="1819564" y="5006109"/>
            <a:ext cx="8506691" cy="923330"/>
          </a:xfrm>
          <a:prstGeom prst="rect">
            <a:avLst/>
          </a:prstGeom>
          <a:noFill/>
        </p:spPr>
        <p:txBody>
          <a:bodyPr wrap="square" rtlCol="0">
            <a:spAutoFit/>
          </a:bodyPr>
          <a:lstStyle/>
          <a:p>
            <a:r>
              <a:rPr lang="en-US" dirty="0"/>
              <a:t>Also, when considering photography, it occurs in 3D space, but pictures are just 2D. Hence we are able to reduce a dimension without loosing the essential information. We do this by eliminating redundant information.</a:t>
            </a:r>
          </a:p>
        </p:txBody>
      </p:sp>
    </p:spTree>
    <p:extLst>
      <p:ext uri="{BB962C8B-B14F-4D97-AF65-F5344CB8AC3E}">
        <p14:creationId xmlns:p14="http://schemas.microsoft.com/office/powerpoint/2010/main" val="10721039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E0AAB6-AA28-4D5C-8E9B-5E97528198A3}"/>
              </a:ext>
            </a:extLst>
          </p:cNvPr>
          <p:cNvPicPr>
            <a:picLocks noChangeAspect="1"/>
          </p:cNvPicPr>
          <p:nvPr/>
        </p:nvPicPr>
        <p:blipFill>
          <a:blip r:embed="rId2"/>
          <a:stretch>
            <a:fillRect/>
          </a:stretch>
        </p:blipFill>
        <p:spPr>
          <a:xfrm>
            <a:off x="1928018" y="0"/>
            <a:ext cx="8335964" cy="6099123"/>
          </a:xfrm>
          <a:prstGeom prst="rect">
            <a:avLst/>
          </a:prstGeom>
        </p:spPr>
      </p:pic>
      <p:sp>
        <p:nvSpPr>
          <p:cNvPr id="4" name="Rectangle 3">
            <a:extLst>
              <a:ext uri="{FF2B5EF4-FFF2-40B4-BE49-F238E27FC236}">
                <a16:creationId xmlns:a16="http://schemas.microsoft.com/office/drawing/2014/main" id="{588C9B64-7FE2-420D-BA7B-E23DAAC7405E}"/>
              </a:ext>
            </a:extLst>
          </p:cNvPr>
          <p:cNvSpPr/>
          <p:nvPr/>
        </p:nvSpPr>
        <p:spPr>
          <a:xfrm>
            <a:off x="705555" y="6099123"/>
            <a:ext cx="10780889" cy="646331"/>
          </a:xfrm>
          <a:prstGeom prst="rect">
            <a:avLst/>
          </a:prstGeom>
        </p:spPr>
        <p:txBody>
          <a:bodyPr wrap="square">
            <a:spAutoFit/>
          </a:bodyPr>
          <a:lstStyle/>
          <a:p>
            <a:r>
              <a:rPr lang="en-US" dirty="0">
                <a:hlinkClick r:id="rId3"/>
              </a:rPr>
              <a:t>https://www.bing.com/videos/search?q=pca+and+eigenvectors&amp;&amp;view=detail&amp;mid=068E9B3CFC1492CFC136068E9B3CFC1492CFC136&amp;&amp;FORM=VRDGAR</a:t>
            </a:r>
            <a:r>
              <a:rPr lang="en-US" dirty="0"/>
              <a:t> </a:t>
            </a:r>
          </a:p>
        </p:txBody>
      </p:sp>
      <p:sp>
        <p:nvSpPr>
          <p:cNvPr id="5" name="TextBox 4">
            <a:extLst>
              <a:ext uri="{FF2B5EF4-FFF2-40B4-BE49-F238E27FC236}">
                <a16:creationId xmlns:a16="http://schemas.microsoft.com/office/drawing/2014/main" id="{E8EF813A-936A-4A92-9753-8C8A76D1CFE6}"/>
              </a:ext>
            </a:extLst>
          </p:cNvPr>
          <p:cNvSpPr txBox="1"/>
          <p:nvPr/>
        </p:nvSpPr>
        <p:spPr>
          <a:xfrm>
            <a:off x="0" y="251791"/>
            <a:ext cx="2822713" cy="923330"/>
          </a:xfrm>
          <a:prstGeom prst="rect">
            <a:avLst/>
          </a:prstGeom>
          <a:noFill/>
        </p:spPr>
        <p:txBody>
          <a:bodyPr wrap="square" rtlCol="0">
            <a:spAutoFit/>
          </a:bodyPr>
          <a:lstStyle/>
          <a:p>
            <a:r>
              <a:rPr lang="en-US" dirty="0">
                <a:solidFill>
                  <a:srgbClr val="0070C0"/>
                </a:solidFill>
              </a:rPr>
              <a:t>Actual Calculation Example Using a Simple Example of Two Dimensions</a:t>
            </a:r>
          </a:p>
        </p:txBody>
      </p:sp>
      <p:sp>
        <p:nvSpPr>
          <p:cNvPr id="2" name="TextBox 1">
            <a:extLst>
              <a:ext uri="{FF2B5EF4-FFF2-40B4-BE49-F238E27FC236}">
                <a16:creationId xmlns:a16="http://schemas.microsoft.com/office/drawing/2014/main" id="{2825CF08-29E8-4145-A3AE-C21CFED24E12}"/>
              </a:ext>
            </a:extLst>
          </p:cNvPr>
          <p:cNvSpPr txBox="1"/>
          <p:nvPr/>
        </p:nvSpPr>
        <p:spPr>
          <a:xfrm>
            <a:off x="10263982" y="4433804"/>
            <a:ext cx="1591733" cy="1200329"/>
          </a:xfrm>
          <a:prstGeom prst="rect">
            <a:avLst/>
          </a:prstGeom>
          <a:noFill/>
        </p:spPr>
        <p:txBody>
          <a:bodyPr wrap="square" rtlCol="0">
            <a:spAutoFit/>
          </a:bodyPr>
          <a:lstStyle/>
          <a:p>
            <a:r>
              <a:rPr lang="en-US" dirty="0"/>
              <a:t>This comes from the </a:t>
            </a:r>
            <a:r>
              <a:rPr lang="en-US" dirty="0" err="1"/>
              <a:t>LaGrangian</a:t>
            </a:r>
            <a:r>
              <a:rPr lang="en-US" dirty="0"/>
              <a:t> optimization</a:t>
            </a:r>
          </a:p>
        </p:txBody>
      </p:sp>
      <p:cxnSp>
        <p:nvCxnSpPr>
          <p:cNvPr id="7" name="Straight Arrow Connector 6">
            <a:extLst>
              <a:ext uri="{FF2B5EF4-FFF2-40B4-BE49-F238E27FC236}">
                <a16:creationId xmlns:a16="http://schemas.microsoft.com/office/drawing/2014/main" id="{3202F21B-1EA4-4D2C-BB93-E929F3808AB0}"/>
              </a:ext>
            </a:extLst>
          </p:cNvPr>
          <p:cNvCxnSpPr/>
          <p:nvPr/>
        </p:nvCxnSpPr>
        <p:spPr>
          <a:xfrm flipH="1">
            <a:off x="8669867" y="4707467"/>
            <a:ext cx="1594115" cy="338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02721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597E1E-80C1-44DA-9CD4-A6FEBA12C8B6}"/>
              </a:ext>
            </a:extLst>
          </p:cNvPr>
          <p:cNvSpPr/>
          <p:nvPr/>
        </p:nvSpPr>
        <p:spPr>
          <a:xfrm>
            <a:off x="553155" y="6026624"/>
            <a:ext cx="11514667" cy="646331"/>
          </a:xfrm>
          <a:prstGeom prst="rect">
            <a:avLst/>
          </a:prstGeom>
        </p:spPr>
        <p:txBody>
          <a:bodyPr wrap="square">
            <a:spAutoFit/>
          </a:bodyPr>
          <a:lstStyle/>
          <a:p>
            <a:r>
              <a:rPr lang="en-US" dirty="0">
                <a:hlinkClick r:id="rId2"/>
              </a:rPr>
              <a:t>https://www.bing.com/videos/search?q=pca+and+eigenvectors&amp;&amp;view=detail&amp;mid=CD771D4F15F81FD085E0CD771D4F15F81FD085E0&amp;&amp;FORM=VRDGAR</a:t>
            </a:r>
            <a:r>
              <a:rPr lang="en-US" dirty="0"/>
              <a:t> </a:t>
            </a:r>
          </a:p>
        </p:txBody>
      </p:sp>
      <p:pic>
        <p:nvPicPr>
          <p:cNvPr id="3" name="Picture 2">
            <a:extLst>
              <a:ext uri="{FF2B5EF4-FFF2-40B4-BE49-F238E27FC236}">
                <a16:creationId xmlns:a16="http://schemas.microsoft.com/office/drawing/2014/main" id="{E5C8802B-11CE-4261-9D94-D346A496F3ED}"/>
              </a:ext>
            </a:extLst>
          </p:cNvPr>
          <p:cNvPicPr>
            <a:picLocks noChangeAspect="1"/>
          </p:cNvPicPr>
          <p:nvPr/>
        </p:nvPicPr>
        <p:blipFill>
          <a:blip r:embed="rId3"/>
          <a:stretch>
            <a:fillRect/>
          </a:stretch>
        </p:blipFill>
        <p:spPr>
          <a:xfrm>
            <a:off x="3137055" y="337027"/>
            <a:ext cx="6419614" cy="4765551"/>
          </a:xfrm>
          <a:prstGeom prst="rect">
            <a:avLst/>
          </a:prstGeom>
        </p:spPr>
      </p:pic>
    </p:spTree>
    <p:extLst>
      <p:ext uri="{BB962C8B-B14F-4D97-AF65-F5344CB8AC3E}">
        <p14:creationId xmlns:p14="http://schemas.microsoft.com/office/powerpoint/2010/main" val="214870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59819" y="616311"/>
            <a:ext cx="4995746" cy="646331"/>
          </a:xfrm>
          <a:prstGeom prst="rect">
            <a:avLst/>
          </a:prstGeom>
          <a:noFill/>
        </p:spPr>
        <p:txBody>
          <a:bodyPr wrap="square" rtlCol="0">
            <a:spAutoFit/>
          </a:bodyPr>
          <a:lstStyle/>
          <a:p>
            <a:pPr algn="ctr"/>
            <a:r>
              <a:rPr lang="en-US" dirty="0"/>
              <a:t>Tableau Visual Display of the Dataset By Project Classification Success (1) or Non-Success (0) </a:t>
            </a:r>
          </a:p>
        </p:txBody>
      </p:sp>
      <p:sp>
        <p:nvSpPr>
          <p:cNvPr id="5" name="TextBox 4"/>
          <p:cNvSpPr txBox="1"/>
          <p:nvPr/>
        </p:nvSpPr>
        <p:spPr>
          <a:xfrm>
            <a:off x="0" y="154646"/>
            <a:ext cx="2464420" cy="923330"/>
          </a:xfrm>
          <a:prstGeom prst="rect">
            <a:avLst/>
          </a:prstGeom>
          <a:noFill/>
        </p:spPr>
        <p:txBody>
          <a:bodyPr wrap="square" rtlCol="0">
            <a:spAutoFit/>
          </a:bodyPr>
          <a:lstStyle/>
          <a:p>
            <a:r>
              <a:rPr lang="en-US" dirty="0"/>
              <a:t>Outcome is the Dependent Variable</a:t>
            </a:r>
          </a:p>
          <a:p>
            <a:r>
              <a:rPr lang="en-US" dirty="0"/>
              <a:t> (0 or 1)</a:t>
            </a:r>
          </a:p>
        </p:txBody>
      </p:sp>
      <p:cxnSp>
        <p:nvCxnSpPr>
          <p:cNvPr id="7" name="Straight Arrow Connector 6"/>
          <p:cNvCxnSpPr/>
          <p:nvPr/>
        </p:nvCxnSpPr>
        <p:spPr>
          <a:xfrm flipH="1">
            <a:off x="144966" y="1199427"/>
            <a:ext cx="178419" cy="6966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2286000" y="5305425"/>
            <a:ext cx="8134350" cy="646331"/>
          </a:xfrm>
          <a:prstGeom prst="rect">
            <a:avLst/>
          </a:prstGeom>
          <a:noFill/>
        </p:spPr>
        <p:txBody>
          <a:bodyPr wrap="square" rtlCol="0">
            <a:spAutoFit/>
          </a:bodyPr>
          <a:lstStyle/>
          <a:p>
            <a:r>
              <a:rPr lang="en-US" dirty="0"/>
              <a:t>This Suggests Each Project Carries Its Own Risk Signature. In our sample of projects Certain risks carry more importance than others as shown in the Above analysis</a:t>
            </a:r>
          </a:p>
        </p:txBody>
      </p:sp>
      <p:sp>
        <p:nvSpPr>
          <p:cNvPr id="8" name="TextBox 7"/>
          <p:cNvSpPr txBox="1"/>
          <p:nvPr/>
        </p:nvSpPr>
        <p:spPr>
          <a:xfrm>
            <a:off x="755140" y="5951756"/>
            <a:ext cx="11196070" cy="646331"/>
          </a:xfrm>
          <a:prstGeom prst="rect">
            <a:avLst/>
          </a:prstGeom>
          <a:noFill/>
        </p:spPr>
        <p:txBody>
          <a:bodyPr wrap="square" rtlCol="0">
            <a:spAutoFit/>
          </a:bodyPr>
          <a:lstStyle/>
          <a:p>
            <a:r>
              <a:rPr lang="en-US" dirty="0"/>
              <a:t>Days 45= 1 if project completed within 45 days of target baseline and stakeholders generally satisfied, 0 otherwise;</a:t>
            </a:r>
          </a:p>
          <a:p>
            <a:endParaRPr lang="en-US" dirty="0"/>
          </a:p>
        </p:txBody>
      </p:sp>
      <p:pic>
        <p:nvPicPr>
          <p:cNvPr id="11" name="Picture 10">
            <a:extLst>
              <a:ext uri="{FF2B5EF4-FFF2-40B4-BE49-F238E27FC236}">
                <a16:creationId xmlns:a16="http://schemas.microsoft.com/office/drawing/2014/main" id="{5899CDD1-056F-41C6-BA6E-88F13E667D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2803"/>
            <a:ext cx="12192000" cy="4352394"/>
          </a:xfrm>
          <a:prstGeom prst="rect">
            <a:avLst/>
          </a:prstGeom>
        </p:spPr>
      </p:pic>
    </p:spTree>
    <p:extLst>
      <p:ext uri="{BB962C8B-B14F-4D97-AF65-F5344CB8AC3E}">
        <p14:creationId xmlns:p14="http://schemas.microsoft.com/office/powerpoint/2010/main" val="18306917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johna\AppData\Local\Temp\SNAGHTML3321d04f.PNG">
            <a:extLst>
              <a:ext uri="{FF2B5EF4-FFF2-40B4-BE49-F238E27FC236}">
                <a16:creationId xmlns:a16="http://schemas.microsoft.com/office/drawing/2014/main" id="{567BED87-2BEB-43B9-AC7B-C00C311395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9912" y="1072149"/>
            <a:ext cx="5972175" cy="42195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386B5C6-5223-4288-9F63-12D0DC4E5FAB}"/>
              </a:ext>
            </a:extLst>
          </p:cNvPr>
          <p:cNvSpPr txBox="1"/>
          <p:nvPr/>
        </p:nvSpPr>
        <p:spPr>
          <a:xfrm>
            <a:off x="1603717" y="112542"/>
            <a:ext cx="9242474" cy="369332"/>
          </a:xfrm>
          <a:prstGeom prst="rect">
            <a:avLst/>
          </a:prstGeom>
          <a:noFill/>
        </p:spPr>
        <p:txBody>
          <a:bodyPr wrap="square" rtlCol="0">
            <a:spAutoFit/>
          </a:bodyPr>
          <a:lstStyle/>
          <a:p>
            <a:pPr algn="ctr"/>
            <a:r>
              <a:rPr lang="en-US" dirty="0"/>
              <a:t>Minitab Example Loan Application With Eight X Variables</a:t>
            </a:r>
          </a:p>
        </p:txBody>
      </p:sp>
      <p:sp>
        <p:nvSpPr>
          <p:cNvPr id="3" name="TextBox 2">
            <a:extLst>
              <a:ext uri="{FF2B5EF4-FFF2-40B4-BE49-F238E27FC236}">
                <a16:creationId xmlns:a16="http://schemas.microsoft.com/office/drawing/2014/main" id="{34220D03-6B6A-4B89-A700-0A6823AFAC00}"/>
              </a:ext>
            </a:extLst>
          </p:cNvPr>
          <p:cNvSpPr txBox="1"/>
          <p:nvPr/>
        </p:nvSpPr>
        <p:spPr>
          <a:xfrm>
            <a:off x="4007555" y="6005689"/>
            <a:ext cx="9821333" cy="369332"/>
          </a:xfrm>
          <a:prstGeom prst="rect">
            <a:avLst/>
          </a:prstGeom>
          <a:noFill/>
        </p:spPr>
        <p:txBody>
          <a:bodyPr wrap="square" rtlCol="0">
            <a:spAutoFit/>
          </a:bodyPr>
          <a:lstStyle/>
          <a:p>
            <a:r>
              <a:rPr lang="en-US" dirty="0"/>
              <a:t>Let’s Walk Through Using Minitab.</a:t>
            </a:r>
          </a:p>
        </p:txBody>
      </p:sp>
    </p:spTree>
    <p:extLst>
      <p:ext uri="{BB962C8B-B14F-4D97-AF65-F5344CB8AC3E}">
        <p14:creationId xmlns:p14="http://schemas.microsoft.com/office/powerpoint/2010/main" val="5706451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1A793B-D106-4809-8C57-FFF27C8B6DEF}"/>
              </a:ext>
            </a:extLst>
          </p:cNvPr>
          <p:cNvPicPr>
            <a:picLocks noChangeAspect="1"/>
          </p:cNvPicPr>
          <p:nvPr/>
        </p:nvPicPr>
        <p:blipFill>
          <a:blip r:embed="rId2"/>
          <a:stretch>
            <a:fillRect/>
          </a:stretch>
        </p:blipFill>
        <p:spPr>
          <a:xfrm>
            <a:off x="2391238" y="105190"/>
            <a:ext cx="7409524" cy="6647619"/>
          </a:xfrm>
          <a:prstGeom prst="rect">
            <a:avLst/>
          </a:prstGeom>
        </p:spPr>
      </p:pic>
    </p:spTree>
    <p:extLst>
      <p:ext uri="{BB962C8B-B14F-4D97-AF65-F5344CB8AC3E}">
        <p14:creationId xmlns:p14="http://schemas.microsoft.com/office/powerpoint/2010/main" val="9908537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B0FA89-C5BD-4373-BAE0-558C872D514D}"/>
              </a:ext>
            </a:extLst>
          </p:cNvPr>
          <p:cNvPicPr>
            <a:picLocks noChangeAspect="1"/>
          </p:cNvPicPr>
          <p:nvPr/>
        </p:nvPicPr>
        <p:blipFill>
          <a:blip r:embed="rId2"/>
          <a:stretch>
            <a:fillRect/>
          </a:stretch>
        </p:blipFill>
        <p:spPr>
          <a:xfrm>
            <a:off x="4592863" y="1365660"/>
            <a:ext cx="6438095" cy="3742857"/>
          </a:xfrm>
          <a:prstGeom prst="rect">
            <a:avLst/>
          </a:prstGeom>
        </p:spPr>
      </p:pic>
      <p:sp>
        <p:nvSpPr>
          <p:cNvPr id="3" name="Left Brace 2">
            <a:extLst>
              <a:ext uri="{FF2B5EF4-FFF2-40B4-BE49-F238E27FC236}">
                <a16:creationId xmlns:a16="http://schemas.microsoft.com/office/drawing/2014/main" id="{62E70703-1A91-441D-8073-5144AAABA49C}"/>
              </a:ext>
            </a:extLst>
          </p:cNvPr>
          <p:cNvSpPr/>
          <p:nvPr/>
        </p:nvSpPr>
        <p:spPr>
          <a:xfrm>
            <a:off x="4154311" y="4097867"/>
            <a:ext cx="361245" cy="98213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93394ACE-2769-4409-A885-46F77333B637}"/>
              </a:ext>
            </a:extLst>
          </p:cNvPr>
          <p:cNvSpPr txBox="1"/>
          <p:nvPr/>
        </p:nvSpPr>
        <p:spPr>
          <a:xfrm>
            <a:off x="2111022" y="3988768"/>
            <a:ext cx="2043289" cy="1200329"/>
          </a:xfrm>
          <a:prstGeom prst="rect">
            <a:avLst/>
          </a:prstGeom>
          <a:noFill/>
        </p:spPr>
        <p:txBody>
          <a:bodyPr wrap="square" rtlCol="0">
            <a:spAutoFit/>
          </a:bodyPr>
          <a:lstStyle/>
          <a:p>
            <a:r>
              <a:rPr lang="en-US" dirty="0"/>
              <a:t>Allows Us To Create the Dimensions that Capture the Maximum Variance</a:t>
            </a:r>
          </a:p>
        </p:txBody>
      </p:sp>
    </p:spTree>
    <p:extLst>
      <p:ext uri="{BB962C8B-B14F-4D97-AF65-F5344CB8AC3E}">
        <p14:creationId xmlns:p14="http://schemas.microsoft.com/office/powerpoint/2010/main" val="26051563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C1F478-F249-4410-B16F-DDF8FBFB21DD}"/>
              </a:ext>
            </a:extLst>
          </p:cNvPr>
          <p:cNvPicPr>
            <a:picLocks noChangeAspect="1"/>
          </p:cNvPicPr>
          <p:nvPr/>
        </p:nvPicPr>
        <p:blipFill>
          <a:blip r:embed="rId2"/>
          <a:stretch>
            <a:fillRect/>
          </a:stretch>
        </p:blipFill>
        <p:spPr>
          <a:xfrm>
            <a:off x="178389" y="132845"/>
            <a:ext cx="5504762" cy="3638095"/>
          </a:xfrm>
          <a:prstGeom prst="rect">
            <a:avLst/>
          </a:prstGeom>
        </p:spPr>
      </p:pic>
      <p:pic>
        <p:nvPicPr>
          <p:cNvPr id="3" name="Picture 2">
            <a:extLst>
              <a:ext uri="{FF2B5EF4-FFF2-40B4-BE49-F238E27FC236}">
                <a16:creationId xmlns:a16="http://schemas.microsoft.com/office/drawing/2014/main" id="{65677541-2D08-4BCE-AA0B-3DC0C7534E20}"/>
              </a:ext>
            </a:extLst>
          </p:cNvPr>
          <p:cNvPicPr>
            <a:picLocks noChangeAspect="1"/>
          </p:cNvPicPr>
          <p:nvPr/>
        </p:nvPicPr>
        <p:blipFill>
          <a:blip r:embed="rId3"/>
          <a:stretch>
            <a:fillRect/>
          </a:stretch>
        </p:blipFill>
        <p:spPr>
          <a:xfrm>
            <a:off x="6096000" y="151892"/>
            <a:ext cx="5495238" cy="3619048"/>
          </a:xfrm>
          <a:prstGeom prst="rect">
            <a:avLst/>
          </a:prstGeom>
        </p:spPr>
      </p:pic>
      <p:sp>
        <p:nvSpPr>
          <p:cNvPr id="4" name="TextBox 3">
            <a:extLst>
              <a:ext uri="{FF2B5EF4-FFF2-40B4-BE49-F238E27FC236}">
                <a16:creationId xmlns:a16="http://schemas.microsoft.com/office/drawing/2014/main" id="{BA94CD50-A9CF-4901-96A8-6846E5E48246}"/>
              </a:ext>
            </a:extLst>
          </p:cNvPr>
          <p:cNvSpPr txBox="1"/>
          <p:nvPr/>
        </p:nvSpPr>
        <p:spPr>
          <a:xfrm>
            <a:off x="553156" y="4301067"/>
            <a:ext cx="4572000" cy="923330"/>
          </a:xfrm>
          <a:prstGeom prst="rect">
            <a:avLst/>
          </a:prstGeom>
          <a:noFill/>
        </p:spPr>
        <p:txBody>
          <a:bodyPr wrap="square" rtlCol="0">
            <a:spAutoFit/>
          </a:bodyPr>
          <a:lstStyle/>
          <a:p>
            <a:r>
              <a:rPr lang="en-US" dirty="0"/>
              <a:t>We Reduce Dimensionality By Just Using the First Two Principle Components for Our Models as X Variables</a:t>
            </a:r>
          </a:p>
        </p:txBody>
      </p:sp>
      <p:pic>
        <p:nvPicPr>
          <p:cNvPr id="5" name="Picture 4">
            <a:extLst>
              <a:ext uri="{FF2B5EF4-FFF2-40B4-BE49-F238E27FC236}">
                <a16:creationId xmlns:a16="http://schemas.microsoft.com/office/drawing/2014/main" id="{852BA96E-864F-4A67-B321-2B4815030BDB}"/>
              </a:ext>
            </a:extLst>
          </p:cNvPr>
          <p:cNvPicPr>
            <a:picLocks noChangeAspect="1"/>
          </p:cNvPicPr>
          <p:nvPr/>
        </p:nvPicPr>
        <p:blipFill>
          <a:blip r:embed="rId4"/>
          <a:stretch>
            <a:fillRect/>
          </a:stretch>
        </p:blipFill>
        <p:spPr>
          <a:xfrm>
            <a:off x="7066846" y="3926258"/>
            <a:ext cx="3967137" cy="2779850"/>
          </a:xfrm>
          <a:prstGeom prst="rect">
            <a:avLst/>
          </a:prstGeom>
        </p:spPr>
      </p:pic>
    </p:spTree>
    <p:extLst>
      <p:ext uri="{BB962C8B-B14F-4D97-AF65-F5344CB8AC3E}">
        <p14:creationId xmlns:p14="http://schemas.microsoft.com/office/powerpoint/2010/main" val="35082026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AF24DD-C885-4A41-9728-DEE6851C5698}"/>
              </a:ext>
            </a:extLst>
          </p:cNvPr>
          <p:cNvPicPr>
            <a:picLocks noChangeAspect="1"/>
          </p:cNvPicPr>
          <p:nvPr/>
        </p:nvPicPr>
        <p:blipFill>
          <a:blip r:embed="rId2"/>
          <a:stretch>
            <a:fillRect/>
          </a:stretch>
        </p:blipFill>
        <p:spPr>
          <a:xfrm>
            <a:off x="231113" y="271511"/>
            <a:ext cx="8730190" cy="2109742"/>
          </a:xfrm>
          <a:prstGeom prst="rect">
            <a:avLst/>
          </a:prstGeom>
        </p:spPr>
      </p:pic>
      <p:sp>
        <p:nvSpPr>
          <p:cNvPr id="4" name="TextBox 3">
            <a:extLst>
              <a:ext uri="{FF2B5EF4-FFF2-40B4-BE49-F238E27FC236}">
                <a16:creationId xmlns:a16="http://schemas.microsoft.com/office/drawing/2014/main" id="{76378486-1C52-4032-8321-E05E97105826}"/>
              </a:ext>
            </a:extLst>
          </p:cNvPr>
          <p:cNvSpPr txBox="1"/>
          <p:nvPr/>
        </p:nvSpPr>
        <p:spPr>
          <a:xfrm>
            <a:off x="4983982" y="2839683"/>
            <a:ext cx="3657600" cy="369332"/>
          </a:xfrm>
          <a:prstGeom prst="rect">
            <a:avLst/>
          </a:prstGeom>
          <a:noFill/>
        </p:spPr>
        <p:txBody>
          <a:bodyPr wrap="square" rtlCol="0">
            <a:spAutoFit/>
          </a:bodyPr>
          <a:lstStyle/>
          <a:p>
            <a:r>
              <a:rPr lang="en-US" dirty="0"/>
              <a:t>Note we normalize</a:t>
            </a:r>
          </a:p>
        </p:txBody>
      </p:sp>
      <p:cxnSp>
        <p:nvCxnSpPr>
          <p:cNvPr id="6" name="Straight Arrow Connector 5">
            <a:extLst>
              <a:ext uri="{FF2B5EF4-FFF2-40B4-BE49-F238E27FC236}">
                <a16:creationId xmlns:a16="http://schemas.microsoft.com/office/drawing/2014/main" id="{28128DBD-426F-482D-9855-504154EF2E82}"/>
              </a:ext>
            </a:extLst>
          </p:cNvPr>
          <p:cNvCxnSpPr>
            <a:cxnSpLocks/>
          </p:cNvCxnSpPr>
          <p:nvPr/>
        </p:nvCxnSpPr>
        <p:spPr>
          <a:xfrm flipH="1" flipV="1">
            <a:off x="5446208" y="2059913"/>
            <a:ext cx="251207" cy="689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E6641380-C0A3-4B64-80B1-4A457E21126B}"/>
              </a:ext>
            </a:extLst>
          </p:cNvPr>
          <p:cNvPicPr>
            <a:picLocks noChangeAspect="1"/>
          </p:cNvPicPr>
          <p:nvPr/>
        </p:nvPicPr>
        <p:blipFill>
          <a:blip r:embed="rId3"/>
          <a:stretch>
            <a:fillRect/>
          </a:stretch>
        </p:blipFill>
        <p:spPr>
          <a:xfrm>
            <a:off x="9240925" y="388065"/>
            <a:ext cx="2552700" cy="5438775"/>
          </a:xfrm>
          <a:prstGeom prst="rect">
            <a:avLst/>
          </a:prstGeom>
        </p:spPr>
      </p:pic>
      <p:sp>
        <p:nvSpPr>
          <p:cNvPr id="2" name="TextBox 1">
            <a:extLst>
              <a:ext uri="{FF2B5EF4-FFF2-40B4-BE49-F238E27FC236}">
                <a16:creationId xmlns:a16="http://schemas.microsoft.com/office/drawing/2014/main" id="{CF999B70-B867-4E5B-9745-94C6AB33617C}"/>
              </a:ext>
            </a:extLst>
          </p:cNvPr>
          <p:cNvSpPr txBox="1"/>
          <p:nvPr/>
        </p:nvSpPr>
        <p:spPr>
          <a:xfrm>
            <a:off x="3307644" y="485422"/>
            <a:ext cx="2138564" cy="369332"/>
          </a:xfrm>
          <a:prstGeom prst="rect">
            <a:avLst/>
          </a:prstGeom>
          <a:noFill/>
        </p:spPr>
        <p:txBody>
          <a:bodyPr wrap="square" rtlCol="0">
            <a:spAutoFit/>
          </a:bodyPr>
          <a:lstStyle/>
          <a:p>
            <a:r>
              <a:rPr lang="en-US" dirty="0"/>
              <a:t>Now Dataset 7</a:t>
            </a:r>
          </a:p>
        </p:txBody>
      </p:sp>
      <p:cxnSp>
        <p:nvCxnSpPr>
          <p:cNvPr id="8" name="Straight Arrow Connector 7">
            <a:extLst>
              <a:ext uri="{FF2B5EF4-FFF2-40B4-BE49-F238E27FC236}">
                <a16:creationId xmlns:a16="http://schemas.microsoft.com/office/drawing/2014/main" id="{EF5A9FB3-9760-402F-808F-DD289AB9932A}"/>
              </a:ext>
            </a:extLst>
          </p:cNvPr>
          <p:cNvCxnSpPr/>
          <p:nvPr/>
        </p:nvCxnSpPr>
        <p:spPr>
          <a:xfrm>
            <a:off x="3905956" y="824089"/>
            <a:ext cx="0" cy="3513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31256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444ECA-51E3-4B6E-B049-5B6AF7464C14}"/>
              </a:ext>
            </a:extLst>
          </p:cNvPr>
          <p:cNvPicPr>
            <a:picLocks noChangeAspect="1"/>
          </p:cNvPicPr>
          <p:nvPr/>
        </p:nvPicPr>
        <p:blipFill>
          <a:blip r:embed="rId2"/>
          <a:stretch>
            <a:fillRect/>
          </a:stretch>
        </p:blipFill>
        <p:spPr>
          <a:xfrm>
            <a:off x="2791136" y="569356"/>
            <a:ext cx="7506323" cy="5345800"/>
          </a:xfrm>
          <a:prstGeom prst="rect">
            <a:avLst/>
          </a:prstGeom>
        </p:spPr>
      </p:pic>
      <p:sp>
        <p:nvSpPr>
          <p:cNvPr id="3" name="TextBox 2">
            <a:extLst>
              <a:ext uri="{FF2B5EF4-FFF2-40B4-BE49-F238E27FC236}">
                <a16:creationId xmlns:a16="http://schemas.microsoft.com/office/drawing/2014/main" id="{43DC664E-9D1C-48DC-B9A9-CA4771A650A4}"/>
              </a:ext>
            </a:extLst>
          </p:cNvPr>
          <p:cNvSpPr txBox="1"/>
          <p:nvPr/>
        </p:nvSpPr>
        <p:spPr>
          <a:xfrm>
            <a:off x="445477" y="961292"/>
            <a:ext cx="1735016" cy="646331"/>
          </a:xfrm>
          <a:prstGeom prst="rect">
            <a:avLst/>
          </a:prstGeom>
          <a:noFill/>
        </p:spPr>
        <p:txBody>
          <a:bodyPr wrap="square" rtlCol="0">
            <a:spAutoFit/>
          </a:bodyPr>
          <a:lstStyle/>
          <a:p>
            <a:r>
              <a:rPr lang="en-US" dirty="0"/>
              <a:t>As Applied to Comcast Data</a:t>
            </a:r>
          </a:p>
        </p:txBody>
      </p:sp>
    </p:spTree>
    <p:extLst>
      <p:ext uri="{BB962C8B-B14F-4D97-AF65-F5344CB8AC3E}">
        <p14:creationId xmlns:p14="http://schemas.microsoft.com/office/powerpoint/2010/main" val="15432842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1DC51A-89D3-4842-8EF7-B253A94158A4}"/>
              </a:ext>
            </a:extLst>
          </p:cNvPr>
          <p:cNvPicPr>
            <a:picLocks noChangeAspect="1"/>
          </p:cNvPicPr>
          <p:nvPr/>
        </p:nvPicPr>
        <p:blipFill>
          <a:blip r:embed="rId2"/>
          <a:stretch>
            <a:fillRect/>
          </a:stretch>
        </p:blipFill>
        <p:spPr>
          <a:xfrm>
            <a:off x="1909762" y="461962"/>
            <a:ext cx="8372475" cy="5934075"/>
          </a:xfrm>
          <a:prstGeom prst="rect">
            <a:avLst/>
          </a:prstGeom>
        </p:spPr>
      </p:pic>
    </p:spTree>
    <p:extLst>
      <p:ext uri="{BB962C8B-B14F-4D97-AF65-F5344CB8AC3E}">
        <p14:creationId xmlns:p14="http://schemas.microsoft.com/office/powerpoint/2010/main" val="24644834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B826C5-2539-4B9E-A287-0B160C28DEAA}"/>
              </a:ext>
            </a:extLst>
          </p:cNvPr>
          <p:cNvPicPr>
            <a:picLocks noChangeAspect="1"/>
          </p:cNvPicPr>
          <p:nvPr/>
        </p:nvPicPr>
        <p:blipFill>
          <a:blip r:embed="rId2"/>
          <a:stretch>
            <a:fillRect/>
          </a:stretch>
        </p:blipFill>
        <p:spPr>
          <a:xfrm>
            <a:off x="1724025" y="381000"/>
            <a:ext cx="8743950" cy="6096000"/>
          </a:xfrm>
          <a:prstGeom prst="rect">
            <a:avLst/>
          </a:prstGeom>
        </p:spPr>
      </p:pic>
    </p:spTree>
    <p:extLst>
      <p:ext uri="{BB962C8B-B14F-4D97-AF65-F5344CB8AC3E}">
        <p14:creationId xmlns:p14="http://schemas.microsoft.com/office/powerpoint/2010/main" val="23076144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0658" y="3024553"/>
            <a:ext cx="7469944" cy="523220"/>
          </a:xfrm>
          <a:prstGeom prst="rect">
            <a:avLst/>
          </a:prstGeom>
          <a:noFill/>
        </p:spPr>
        <p:txBody>
          <a:bodyPr wrap="square" rtlCol="0">
            <a:spAutoFit/>
          </a:bodyPr>
          <a:lstStyle/>
          <a:p>
            <a:pPr algn="ctr"/>
            <a:r>
              <a:rPr lang="en-US" sz="2800" dirty="0"/>
              <a:t>Project Management</a:t>
            </a:r>
          </a:p>
        </p:txBody>
      </p:sp>
    </p:spTree>
    <p:extLst>
      <p:ext uri="{BB962C8B-B14F-4D97-AF65-F5344CB8AC3E}">
        <p14:creationId xmlns:p14="http://schemas.microsoft.com/office/powerpoint/2010/main" val="6236173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FEDE1-2028-4596-A9F6-2BEB90305464}"/>
              </a:ext>
            </a:extLst>
          </p:cNvPr>
          <p:cNvSpPr>
            <a:spLocks noGrp="1"/>
          </p:cNvSpPr>
          <p:nvPr>
            <p:ph type="title"/>
          </p:nvPr>
        </p:nvSpPr>
        <p:spPr>
          <a:xfrm>
            <a:off x="609600" y="274638"/>
            <a:ext cx="10972800" cy="777985"/>
          </a:xfrm>
        </p:spPr>
        <p:txBody>
          <a:bodyPr/>
          <a:lstStyle/>
          <a:p>
            <a:r>
              <a:rPr lang="en-US" sz="3600" dirty="0">
                <a:latin typeface="Arial" pitchFamily="34" charset="0"/>
                <a:cs typeface="Arial" pitchFamily="34" charset="0"/>
              </a:rPr>
              <a:t>Critical Use of Information for Feedback</a:t>
            </a:r>
            <a:endParaRPr lang="en-US" dirty="0"/>
          </a:p>
        </p:txBody>
      </p:sp>
      <p:sp>
        <p:nvSpPr>
          <p:cNvPr id="3" name="Content Placeholder 2">
            <a:extLst>
              <a:ext uri="{FF2B5EF4-FFF2-40B4-BE49-F238E27FC236}">
                <a16:creationId xmlns:a16="http://schemas.microsoft.com/office/drawing/2014/main" id="{010750CD-AABC-4A88-AEF4-E93DB5E72009}"/>
              </a:ext>
            </a:extLst>
          </p:cNvPr>
          <p:cNvSpPr>
            <a:spLocks noGrp="1"/>
          </p:cNvSpPr>
          <p:nvPr>
            <p:ph idx="1"/>
          </p:nvPr>
        </p:nvSpPr>
        <p:spPr>
          <a:xfrm>
            <a:off x="609600" y="1052623"/>
            <a:ext cx="10972800" cy="5092996"/>
          </a:xfrm>
        </p:spPr>
        <p:txBody>
          <a:bodyPr/>
          <a:lstStyle/>
          <a:p>
            <a:pPr marL="285750" indent="-285750">
              <a:spcBef>
                <a:spcPts val="0"/>
              </a:spcBef>
              <a:spcAft>
                <a:spcPts val="300"/>
              </a:spcAft>
              <a:buFont typeface="Arial" panose="020B0604020202020204" pitchFamily="34" charset="0"/>
              <a:buChar char="•"/>
            </a:pPr>
            <a:r>
              <a:rPr lang="en-US" sz="2000" dirty="0"/>
              <a:t>Limits to human information processing (7 ± 2 bits of information at once (Miller 1956)).</a:t>
            </a:r>
          </a:p>
          <a:p>
            <a:pPr marL="0" indent="0">
              <a:spcBef>
                <a:spcPts val="0"/>
              </a:spcBef>
              <a:spcAft>
                <a:spcPts val="300"/>
              </a:spcAft>
              <a:buNone/>
            </a:pPr>
            <a:r>
              <a:rPr lang="en-US" sz="2000" dirty="0"/>
              <a:t> </a:t>
            </a:r>
          </a:p>
          <a:p>
            <a:pPr marL="285750" indent="-285750">
              <a:spcBef>
                <a:spcPts val="0"/>
              </a:spcBef>
              <a:spcAft>
                <a:spcPts val="300"/>
              </a:spcAft>
              <a:buFont typeface="Arial" panose="020B0604020202020204" pitchFamily="34" charset="0"/>
              <a:buChar char="•"/>
            </a:pPr>
            <a:r>
              <a:rPr lang="en-US" sz="2000" dirty="0"/>
              <a:t>Mental conflict (Cognitive Dissonance) occurs when beliefs or assumptions are contradicted by new information. When confronted with challenging new information, people often seek to preserve their current understanding of the world by rejecting, explaining away, or avoiding new information or by convincing themselves that no conflict really exists. (Festinger 1957)</a:t>
            </a:r>
          </a:p>
          <a:p>
            <a:pPr marL="285750" indent="-285750">
              <a:spcBef>
                <a:spcPts val="0"/>
              </a:spcBef>
              <a:spcAft>
                <a:spcPts val="300"/>
              </a:spcAft>
              <a:buFont typeface="Arial" panose="020B0604020202020204" pitchFamily="34" charset="0"/>
              <a:buChar char="•"/>
            </a:pPr>
            <a:endParaRPr lang="en-US" sz="2000" dirty="0"/>
          </a:p>
          <a:p>
            <a:pPr marL="285750" indent="-285750">
              <a:spcBef>
                <a:spcPts val="600"/>
              </a:spcBef>
              <a:buFont typeface="Arial" panose="020B0604020202020204" pitchFamily="34" charset="0"/>
              <a:buChar char="•"/>
            </a:pPr>
            <a:r>
              <a:rPr lang="en-US" sz="2000" dirty="0"/>
              <a:t>Decision Traps Can Be Devastating to Projects And Are a Major Risk-Regardless of Methodology Chosen (Janis and Mann 1977)</a:t>
            </a:r>
          </a:p>
          <a:p>
            <a:pPr marL="690563" lvl="2" indent="-406400">
              <a:buFont typeface="Courier New" panose="02070309020205020404" pitchFamily="49" charset="0"/>
              <a:buChar char="o"/>
            </a:pPr>
            <a:r>
              <a:rPr lang="en-US" sz="1800" dirty="0"/>
              <a:t>Decision Traps are the Result of Cognitive Dissonance</a:t>
            </a:r>
          </a:p>
          <a:p>
            <a:pPr marL="690563" lvl="2" indent="-406400">
              <a:buFont typeface="Courier New" panose="02070309020205020404" pitchFamily="49" charset="0"/>
              <a:buChar char="o"/>
            </a:pPr>
            <a:r>
              <a:rPr lang="en-US" sz="1800" dirty="0"/>
              <a:t>Symptoms: Green-Green-Green Red syndrome</a:t>
            </a:r>
          </a:p>
          <a:p>
            <a:pPr marL="690563" lvl="2" indent="-406400">
              <a:buFont typeface="Courier New" panose="02070309020205020404" pitchFamily="49" charset="0"/>
              <a:buChar char="o"/>
            </a:pPr>
            <a:r>
              <a:rPr lang="en-US" sz="1800" dirty="0"/>
              <a:t>Loss of Management Confidence is a Well Documented Result</a:t>
            </a:r>
          </a:p>
          <a:p>
            <a:pPr marL="285750" indent="-285750">
              <a:spcBef>
                <a:spcPts val="0"/>
              </a:spcBef>
              <a:spcAft>
                <a:spcPts val="300"/>
              </a:spcAft>
              <a:buFont typeface="Arial" panose="020B0604020202020204" pitchFamily="34" charset="0"/>
              <a:buChar char="•"/>
            </a:pPr>
            <a:endParaRPr lang="en-US" sz="2000" dirty="0"/>
          </a:p>
          <a:p>
            <a:pPr>
              <a:spcBef>
                <a:spcPts val="0"/>
              </a:spcBef>
              <a:spcAft>
                <a:spcPts val="300"/>
              </a:spcAft>
            </a:pPr>
            <a:endParaRPr lang="en-US" sz="2000" dirty="0"/>
          </a:p>
        </p:txBody>
      </p:sp>
      <p:sp>
        <p:nvSpPr>
          <p:cNvPr id="5" name="Slide Number Placeholder 4">
            <a:extLst>
              <a:ext uri="{FF2B5EF4-FFF2-40B4-BE49-F238E27FC236}">
                <a16:creationId xmlns:a16="http://schemas.microsoft.com/office/drawing/2014/main" id="{4F12749D-417E-4174-A746-82AAA6CDA15F}"/>
              </a:ext>
            </a:extLst>
          </p:cNvPr>
          <p:cNvSpPr>
            <a:spLocks noGrp="1"/>
          </p:cNvSpPr>
          <p:nvPr>
            <p:ph type="sldNum" sz="quarter" idx="10"/>
          </p:nvPr>
        </p:nvSpPr>
        <p:spPr/>
        <p:txBody>
          <a:bodyPr/>
          <a:lstStyle/>
          <a:p>
            <a:fld id="{F3CC8599-2170-457E-A319-169CCEF6F2B6}" type="slidenum">
              <a:rPr lang="en-US" smtClean="0"/>
              <a:t>59</a:t>
            </a:fld>
            <a:endParaRPr lang="en-US" dirty="0"/>
          </a:p>
        </p:txBody>
      </p:sp>
    </p:spTree>
    <p:extLst>
      <p:ext uri="{BB962C8B-B14F-4D97-AF65-F5344CB8AC3E}">
        <p14:creationId xmlns:p14="http://schemas.microsoft.com/office/powerpoint/2010/main" val="582874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B105E2-CD35-4680-94FE-172BDA472E1F}"/>
              </a:ext>
            </a:extLst>
          </p:cNvPr>
          <p:cNvPicPr>
            <a:picLocks noChangeAspect="1"/>
          </p:cNvPicPr>
          <p:nvPr/>
        </p:nvPicPr>
        <p:blipFill>
          <a:blip r:embed="rId2"/>
          <a:stretch>
            <a:fillRect/>
          </a:stretch>
        </p:blipFill>
        <p:spPr>
          <a:xfrm>
            <a:off x="1256809" y="481297"/>
            <a:ext cx="4202979" cy="3971925"/>
          </a:xfrm>
          <a:prstGeom prst="rect">
            <a:avLst/>
          </a:prstGeom>
        </p:spPr>
      </p:pic>
      <p:pic>
        <p:nvPicPr>
          <p:cNvPr id="5" name="Picture 4">
            <a:extLst>
              <a:ext uri="{FF2B5EF4-FFF2-40B4-BE49-F238E27FC236}">
                <a16:creationId xmlns:a16="http://schemas.microsoft.com/office/drawing/2014/main" id="{022DDD86-7C5E-4C48-8FA0-C53F89958B48}"/>
              </a:ext>
            </a:extLst>
          </p:cNvPr>
          <p:cNvPicPr>
            <a:picLocks noChangeAspect="1"/>
          </p:cNvPicPr>
          <p:nvPr/>
        </p:nvPicPr>
        <p:blipFill>
          <a:blip r:embed="rId3"/>
          <a:stretch>
            <a:fillRect/>
          </a:stretch>
        </p:blipFill>
        <p:spPr>
          <a:xfrm>
            <a:off x="6409550" y="1455174"/>
            <a:ext cx="5278546" cy="2807594"/>
          </a:xfrm>
          <a:prstGeom prst="rect">
            <a:avLst/>
          </a:prstGeom>
        </p:spPr>
      </p:pic>
    </p:spTree>
    <p:extLst>
      <p:ext uri="{BB962C8B-B14F-4D97-AF65-F5344CB8AC3E}">
        <p14:creationId xmlns:p14="http://schemas.microsoft.com/office/powerpoint/2010/main" val="36001795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28725" y="33337"/>
            <a:ext cx="9734550" cy="6791325"/>
          </a:xfrm>
          <a:prstGeom prst="rect">
            <a:avLst/>
          </a:prstGeom>
        </p:spPr>
      </p:pic>
    </p:spTree>
    <p:extLst>
      <p:ext uri="{BB962C8B-B14F-4D97-AF65-F5344CB8AC3E}">
        <p14:creationId xmlns:p14="http://schemas.microsoft.com/office/powerpoint/2010/main" val="24080356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09700" y="266700"/>
            <a:ext cx="9372600" cy="6324600"/>
          </a:xfrm>
          <a:prstGeom prst="rect">
            <a:avLst/>
          </a:prstGeom>
        </p:spPr>
      </p:pic>
    </p:spTree>
    <p:extLst>
      <p:ext uri="{BB962C8B-B14F-4D97-AF65-F5344CB8AC3E}">
        <p14:creationId xmlns:p14="http://schemas.microsoft.com/office/powerpoint/2010/main" val="24311410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1888" y="188699"/>
            <a:ext cx="8864600" cy="6543675"/>
          </a:xfrm>
          <a:prstGeom prst="rect">
            <a:avLst/>
          </a:prstGeom>
          <a:noFill/>
          <a:ln w="9525" algn="in">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pic>
    </p:spTree>
    <p:extLst>
      <p:ext uri="{BB962C8B-B14F-4D97-AF65-F5344CB8AC3E}">
        <p14:creationId xmlns:p14="http://schemas.microsoft.com/office/powerpoint/2010/main" val="30245459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52487" y="881062"/>
            <a:ext cx="10487025" cy="5095875"/>
          </a:xfrm>
          <a:prstGeom prst="rect">
            <a:avLst/>
          </a:prstGeom>
        </p:spPr>
      </p:pic>
    </p:spTree>
    <p:extLst>
      <p:ext uri="{BB962C8B-B14F-4D97-AF65-F5344CB8AC3E}">
        <p14:creationId xmlns:p14="http://schemas.microsoft.com/office/powerpoint/2010/main" val="8772765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9177" y="158389"/>
            <a:ext cx="11914763" cy="6605967"/>
          </a:xfrm>
          <a:prstGeom prst="rect">
            <a:avLst/>
          </a:prstGeom>
        </p:spPr>
      </p:pic>
      <p:sp>
        <p:nvSpPr>
          <p:cNvPr id="3" name="TextBox 2"/>
          <p:cNvSpPr txBox="1"/>
          <p:nvPr/>
        </p:nvSpPr>
        <p:spPr>
          <a:xfrm>
            <a:off x="1897039" y="158389"/>
            <a:ext cx="9280477" cy="369332"/>
          </a:xfrm>
          <a:prstGeom prst="rect">
            <a:avLst/>
          </a:prstGeom>
          <a:noFill/>
        </p:spPr>
        <p:txBody>
          <a:bodyPr wrap="square" rtlCol="0">
            <a:spAutoFit/>
          </a:bodyPr>
          <a:lstStyle/>
          <a:p>
            <a:pPr algn="ctr"/>
            <a:r>
              <a:rPr lang="en-US" dirty="0"/>
              <a:t>The CRISP-DM Project Methodology</a:t>
            </a:r>
          </a:p>
        </p:txBody>
      </p:sp>
    </p:spTree>
    <p:extLst>
      <p:ext uri="{BB962C8B-B14F-4D97-AF65-F5344CB8AC3E}">
        <p14:creationId xmlns:p14="http://schemas.microsoft.com/office/powerpoint/2010/main" val="6461586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1888" y="188699"/>
            <a:ext cx="8864600" cy="6543675"/>
          </a:xfrm>
          <a:prstGeom prst="rect">
            <a:avLst/>
          </a:prstGeom>
          <a:noFill/>
          <a:ln w="9525" algn="in">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pic>
    </p:spTree>
    <p:extLst>
      <p:ext uri="{BB962C8B-B14F-4D97-AF65-F5344CB8AC3E}">
        <p14:creationId xmlns:p14="http://schemas.microsoft.com/office/powerpoint/2010/main" val="30644537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68653" y="477170"/>
            <a:ext cx="8950759" cy="5656001"/>
          </a:xfrm>
          <a:prstGeom prst="rect">
            <a:avLst/>
          </a:prstGeom>
        </p:spPr>
      </p:pic>
    </p:spTree>
    <p:extLst>
      <p:ext uri="{BB962C8B-B14F-4D97-AF65-F5344CB8AC3E}">
        <p14:creationId xmlns:p14="http://schemas.microsoft.com/office/powerpoint/2010/main" val="6969943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525057" y="0"/>
            <a:ext cx="6457143" cy="4990476"/>
          </a:xfrm>
          <a:prstGeom prst="rect">
            <a:avLst/>
          </a:prstGeom>
        </p:spPr>
      </p:pic>
      <p:pic>
        <p:nvPicPr>
          <p:cNvPr id="4" name="Picture 3"/>
          <p:cNvPicPr>
            <a:picLocks noChangeAspect="1"/>
          </p:cNvPicPr>
          <p:nvPr/>
        </p:nvPicPr>
        <p:blipFill>
          <a:blip r:embed="rId3"/>
          <a:stretch>
            <a:fillRect/>
          </a:stretch>
        </p:blipFill>
        <p:spPr>
          <a:xfrm>
            <a:off x="318052" y="4731621"/>
            <a:ext cx="3085551" cy="1949765"/>
          </a:xfrm>
          <a:prstGeom prst="rect">
            <a:avLst/>
          </a:prstGeom>
        </p:spPr>
      </p:pic>
      <p:cxnSp>
        <p:nvCxnSpPr>
          <p:cNvPr id="6" name="Straight Arrow Connector 5"/>
          <p:cNvCxnSpPr/>
          <p:nvPr/>
        </p:nvCxnSpPr>
        <p:spPr>
          <a:xfrm flipV="1">
            <a:off x="2206487" y="4412974"/>
            <a:ext cx="3645673" cy="1033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5162843" y="1209822"/>
            <a:ext cx="1112083" cy="3516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6396380" y="1209822"/>
            <a:ext cx="876617" cy="3516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7356671" y="1209822"/>
            <a:ext cx="971404" cy="3516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8431792" y="1209822"/>
            <a:ext cx="937291" cy="3516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5852160" y="4175192"/>
            <a:ext cx="759655" cy="2503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6959878" y="4175192"/>
            <a:ext cx="780717" cy="3038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7948247" y="4175192"/>
            <a:ext cx="759655" cy="3038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p:cNvSpPr txBox="1"/>
          <p:nvPr/>
        </p:nvSpPr>
        <p:spPr>
          <a:xfrm>
            <a:off x="5261310" y="1095505"/>
            <a:ext cx="1083212" cy="553998"/>
          </a:xfrm>
          <a:prstGeom prst="rect">
            <a:avLst/>
          </a:prstGeom>
          <a:noFill/>
        </p:spPr>
        <p:txBody>
          <a:bodyPr wrap="square" rtlCol="0">
            <a:spAutoFit/>
          </a:bodyPr>
          <a:lstStyle/>
          <a:p>
            <a:pPr algn="ctr"/>
            <a:r>
              <a:rPr lang="en-US" sz="1000" b="1" dirty="0"/>
              <a:t>Cycle 1</a:t>
            </a:r>
          </a:p>
          <a:p>
            <a:pPr algn="ctr"/>
            <a:r>
              <a:rPr lang="en-US" sz="1000" b="1" dirty="0"/>
              <a:t> or </a:t>
            </a:r>
          </a:p>
          <a:p>
            <a:pPr algn="ctr"/>
            <a:r>
              <a:rPr lang="en-US" sz="1000" b="1" dirty="0"/>
              <a:t>Phase 1</a:t>
            </a:r>
          </a:p>
        </p:txBody>
      </p:sp>
      <p:sp>
        <p:nvSpPr>
          <p:cNvPr id="20" name="TextBox 19"/>
          <p:cNvSpPr txBox="1"/>
          <p:nvPr/>
        </p:nvSpPr>
        <p:spPr>
          <a:xfrm>
            <a:off x="6231622" y="1074229"/>
            <a:ext cx="1083212" cy="553998"/>
          </a:xfrm>
          <a:prstGeom prst="rect">
            <a:avLst/>
          </a:prstGeom>
          <a:noFill/>
        </p:spPr>
        <p:txBody>
          <a:bodyPr wrap="square" rtlCol="0">
            <a:spAutoFit/>
          </a:bodyPr>
          <a:lstStyle/>
          <a:p>
            <a:pPr algn="ctr"/>
            <a:r>
              <a:rPr lang="en-US" sz="1000" b="1" dirty="0"/>
              <a:t>Cycle 2</a:t>
            </a:r>
          </a:p>
          <a:p>
            <a:pPr algn="ctr"/>
            <a:r>
              <a:rPr lang="en-US" sz="1000" b="1" dirty="0"/>
              <a:t> or </a:t>
            </a:r>
          </a:p>
          <a:p>
            <a:pPr algn="ctr"/>
            <a:r>
              <a:rPr lang="en-US" sz="1000" b="1" dirty="0"/>
              <a:t>Phase 2</a:t>
            </a:r>
          </a:p>
        </p:txBody>
      </p:sp>
      <p:sp>
        <p:nvSpPr>
          <p:cNvPr id="21" name="TextBox 20"/>
          <p:cNvSpPr txBox="1"/>
          <p:nvPr/>
        </p:nvSpPr>
        <p:spPr>
          <a:xfrm>
            <a:off x="7253061" y="1084867"/>
            <a:ext cx="1083212" cy="553998"/>
          </a:xfrm>
          <a:prstGeom prst="rect">
            <a:avLst/>
          </a:prstGeom>
          <a:noFill/>
        </p:spPr>
        <p:txBody>
          <a:bodyPr wrap="square" rtlCol="0">
            <a:spAutoFit/>
          </a:bodyPr>
          <a:lstStyle/>
          <a:p>
            <a:pPr algn="ctr"/>
            <a:r>
              <a:rPr lang="en-US" sz="1000" b="1" dirty="0"/>
              <a:t>Cycle 3</a:t>
            </a:r>
          </a:p>
          <a:p>
            <a:pPr algn="ctr"/>
            <a:r>
              <a:rPr lang="en-US" sz="1000" b="1" dirty="0"/>
              <a:t> or </a:t>
            </a:r>
          </a:p>
          <a:p>
            <a:pPr algn="ctr"/>
            <a:r>
              <a:rPr lang="en-US" sz="1000" b="1" dirty="0"/>
              <a:t>Phase 3</a:t>
            </a:r>
          </a:p>
        </p:txBody>
      </p:sp>
      <p:sp>
        <p:nvSpPr>
          <p:cNvPr id="22" name="TextBox 21"/>
          <p:cNvSpPr txBox="1"/>
          <p:nvPr/>
        </p:nvSpPr>
        <p:spPr>
          <a:xfrm>
            <a:off x="8361481" y="1081438"/>
            <a:ext cx="1083212" cy="553998"/>
          </a:xfrm>
          <a:prstGeom prst="rect">
            <a:avLst/>
          </a:prstGeom>
          <a:noFill/>
        </p:spPr>
        <p:txBody>
          <a:bodyPr wrap="square" rtlCol="0">
            <a:spAutoFit/>
          </a:bodyPr>
          <a:lstStyle/>
          <a:p>
            <a:pPr algn="ctr"/>
            <a:r>
              <a:rPr lang="en-US" sz="1000" b="1" dirty="0"/>
              <a:t>Cycle 4</a:t>
            </a:r>
          </a:p>
          <a:p>
            <a:pPr algn="ctr"/>
            <a:r>
              <a:rPr lang="en-US" sz="1000" b="1" dirty="0"/>
              <a:t> or </a:t>
            </a:r>
          </a:p>
          <a:p>
            <a:pPr algn="ctr"/>
            <a:r>
              <a:rPr lang="en-US" sz="1000" b="1" dirty="0"/>
              <a:t>Phase 4</a:t>
            </a:r>
          </a:p>
        </p:txBody>
      </p:sp>
      <p:sp>
        <p:nvSpPr>
          <p:cNvPr id="23" name="TextBox 22"/>
          <p:cNvSpPr txBox="1"/>
          <p:nvPr/>
        </p:nvSpPr>
        <p:spPr>
          <a:xfrm>
            <a:off x="5751476" y="4135975"/>
            <a:ext cx="1083212" cy="400110"/>
          </a:xfrm>
          <a:prstGeom prst="rect">
            <a:avLst/>
          </a:prstGeom>
          <a:noFill/>
        </p:spPr>
        <p:txBody>
          <a:bodyPr wrap="square" rtlCol="0">
            <a:spAutoFit/>
          </a:bodyPr>
          <a:lstStyle/>
          <a:p>
            <a:pPr algn="ctr"/>
            <a:r>
              <a:rPr lang="en-US" sz="1000" b="1" dirty="0"/>
              <a:t>Ready for </a:t>
            </a:r>
          </a:p>
          <a:p>
            <a:pPr algn="ctr"/>
            <a:r>
              <a:rPr lang="en-US" sz="1000" b="1" dirty="0"/>
              <a:t>Cycle 2</a:t>
            </a:r>
          </a:p>
        </p:txBody>
      </p:sp>
      <p:sp>
        <p:nvSpPr>
          <p:cNvPr id="24" name="TextBox 23"/>
          <p:cNvSpPr txBox="1"/>
          <p:nvPr/>
        </p:nvSpPr>
        <p:spPr>
          <a:xfrm>
            <a:off x="6773228" y="4146613"/>
            <a:ext cx="1083212" cy="400110"/>
          </a:xfrm>
          <a:prstGeom prst="rect">
            <a:avLst/>
          </a:prstGeom>
          <a:noFill/>
        </p:spPr>
        <p:txBody>
          <a:bodyPr wrap="square" rtlCol="0">
            <a:spAutoFit/>
          </a:bodyPr>
          <a:lstStyle/>
          <a:p>
            <a:pPr algn="ctr"/>
            <a:r>
              <a:rPr lang="en-US" sz="1000" b="1" dirty="0"/>
              <a:t>Ready for </a:t>
            </a:r>
          </a:p>
          <a:p>
            <a:pPr algn="ctr"/>
            <a:r>
              <a:rPr lang="en-US" sz="1000" b="1" dirty="0"/>
              <a:t>Cycle 3</a:t>
            </a:r>
          </a:p>
        </p:txBody>
      </p:sp>
      <p:sp>
        <p:nvSpPr>
          <p:cNvPr id="25" name="TextBox 24"/>
          <p:cNvSpPr txBox="1"/>
          <p:nvPr/>
        </p:nvSpPr>
        <p:spPr>
          <a:xfrm>
            <a:off x="7865785" y="4110204"/>
            <a:ext cx="1083212" cy="400110"/>
          </a:xfrm>
          <a:prstGeom prst="rect">
            <a:avLst/>
          </a:prstGeom>
          <a:noFill/>
        </p:spPr>
        <p:txBody>
          <a:bodyPr wrap="square" rtlCol="0">
            <a:spAutoFit/>
          </a:bodyPr>
          <a:lstStyle/>
          <a:p>
            <a:pPr algn="ctr"/>
            <a:r>
              <a:rPr lang="en-US" sz="1000" b="1" dirty="0"/>
              <a:t>Ready for </a:t>
            </a:r>
          </a:p>
          <a:p>
            <a:pPr algn="ctr"/>
            <a:r>
              <a:rPr lang="en-US" sz="1000" b="1" dirty="0"/>
              <a:t>Cycle 4</a:t>
            </a:r>
          </a:p>
        </p:txBody>
      </p:sp>
      <p:sp>
        <p:nvSpPr>
          <p:cNvPr id="26" name="Rectangle 25"/>
          <p:cNvSpPr/>
          <p:nvPr/>
        </p:nvSpPr>
        <p:spPr>
          <a:xfrm>
            <a:off x="4029323" y="429208"/>
            <a:ext cx="5618530" cy="5783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p:cNvSpPr txBox="1"/>
          <p:nvPr/>
        </p:nvSpPr>
        <p:spPr>
          <a:xfrm>
            <a:off x="4198776" y="429208"/>
            <a:ext cx="5245917" cy="523220"/>
          </a:xfrm>
          <a:prstGeom prst="rect">
            <a:avLst/>
          </a:prstGeom>
          <a:noFill/>
        </p:spPr>
        <p:txBody>
          <a:bodyPr wrap="square" rtlCol="0">
            <a:spAutoFit/>
          </a:bodyPr>
          <a:lstStyle/>
          <a:p>
            <a:pPr algn="ctr"/>
            <a:r>
              <a:rPr lang="en-US" sz="2800" dirty="0"/>
              <a:t>Waterfall or Agile Project Life Cycle</a:t>
            </a:r>
          </a:p>
        </p:txBody>
      </p:sp>
      <p:sp>
        <p:nvSpPr>
          <p:cNvPr id="2" name="TextBox 1"/>
          <p:cNvSpPr txBox="1"/>
          <p:nvPr/>
        </p:nvSpPr>
        <p:spPr>
          <a:xfrm rot="20592692">
            <a:off x="2930029" y="4719820"/>
            <a:ext cx="2738519" cy="646331"/>
          </a:xfrm>
          <a:prstGeom prst="rect">
            <a:avLst/>
          </a:prstGeom>
          <a:noFill/>
        </p:spPr>
        <p:txBody>
          <a:bodyPr wrap="square" rtlCol="0">
            <a:spAutoFit/>
          </a:bodyPr>
          <a:lstStyle/>
          <a:p>
            <a:r>
              <a:rPr lang="en-US" dirty="0"/>
              <a:t>Team Sentiment; Wisdom of the Crowd</a:t>
            </a:r>
          </a:p>
        </p:txBody>
      </p:sp>
      <p:cxnSp>
        <p:nvCxnSpPr>
          <p:cNvPr id="28" name="Straight Arrow Connector 27"/>
          <p:cNvCxnSpPr/>
          <p:nvPr/>
        </p:nvCxnSpPr>
        <p:spPr>
          <a:xfrm flipV="1">
            <a:off x="2473234" y="4510314"/>
            <a:ext cx="3471513" cy="16749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71143" y="830221"/>
            <a:ext cx="2737696" cy="3539430"/>
          </a:xfrm>
          <a:prstGeom prst="rect">
            <a:avLst/>
          </a:prstGeom>
          <a:noFill/>
        </p:spPr>
        <p:txBody>
          <a:bodyPr wrap="square" rtlCol="0">
            <a:spAutoFit/>
          </a:bodyPr>
          <a:lstStyle/>
          <a:p>
            <a:r>
              <a:rPr lang="en-US" sz="2800" dirty="0"/>
              <a:t>Can We Also Mechanize the Managing Quality (Cost of Non Conformance) Using Milestone for Go No-Go Decisions.</a:t>
            </a:r>
          </a:p>
        </p:txBody>
      </p:sp>
    </p:spTree>
    <p:extLst>
      <p:ext uri="{BB962C8B-B14F-4D97-AF65-F5344CB8AC3E}">
        <p14:creationId xmlns:p14="http://schemas.microsoft.com/office/powerpoint/2010/main" val="36736527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17724-6ED7-4709-8730-26CC0D33FD23}"/>
              </a:ext>
            </a:extLst>
          </p:cNvPr>
          <p:cNvSpPr txBox="1">
            <a:spLocks/>
          </p:cNvSpPr>
          <p:nvPr/>
        </p:nvSpPr>
        <p:spPr>
          <a:xfrm>
            <a:off x="609600" y="380999"/>
            <a:ext cx="10972800" cy="88594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t>Events in a Waterfall or Agile Project Life Cycle</a:t>
            </a:r>
          </a:p>
        </p:txBody>
      </p:sp>
      <p:sp>
        <p:nvSpPr>
          <p:cNvPr id="3" name="Slide Number Placeholder 2">
            <a:extLst>
              <a:ext uri="{FF2B5EF4-FFF2-40B4-BE49-F238E27FC236}">
                <a16:creationId xmlns:a16="http://schemas.microsoft.com/office/drawing/2014/main" id="{A0F0806C-0EEE-4975-80BB-EDEF444DFE9D}"/>
              </a:ext>
            </a:extLst>
          </p:cNvPr>
          <p:cNvSpPr txBox="1">
            <a:spLocks/>
          </p:cNvSpPr>
          <p:nvPr/>
        </p:nvSpPr>
        <p:spPr>
          <a:xfrm>
            <a:off x="10727267" y="6492875"/>
            <a:ext cx="855133"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CC8599-2170-457E-A319-169CCEF6F2B6}" type="slidenum">
              <a:rPr lang="en-US" smtClean="0"/>
              <a:pPr/>
              <a:t>68</a:t>
            </a:fld>
            <a:endParaRPr lang="en-US"/>
          </a:p>
        </p:txBody>
      </p:sp>
      <p:pic>
        <p:nvPicPr>
          <p:cNvPr id="4" name="Picture 3">
            <a:extLst>
              <a:ext uri="{FF2B5EF4-FFF2-40B4-BE49-F238E27FC236}">
                <a16:creationId xmlns:a16="http://schemas.microsoft.com/office/drawing/2014/main" id="{BEE0D510-B00C-4393-A3E6-7EA6B39EAC23}"/>
              </a:ext>
            </a:extLst>
          </p:cNvPr>
          <p:cNvPicPr>
            <a:picLocks noChangeAspect="1"/>
          </p:cNvPicPr>
          <p:nvPr/>
        </p:nvPicPr>
        <p:blipFill>
          <a:blip r:embed="rId2"/>
          <a:stretch>
            <a:fillRect/>
          </a:stretch>
        </p:blipFill>
        <p:spPr>
          <a:xfrm>
            <a:off x="2755027" y="1806069"/>
            <a:ext cx="6140888" cy="3462619"/>
          </a:xfrm>
          <a:prstGeom prst="rect">
            <a:avLst/>
          </a:prstGeom>
        </p:spPr>
      </p:pic>
      <p:grpSp>
        <p:nvGrpSpPr>
          <p:cNvPr id="5" name="Group 4">
            <a:extLst>
              <a:ext uri="{FF2B5EF4-FFF2-40B4-BE49-F238E27FC236}">
                <a16:creationId xmlns:a16="http://schemas.microsoft.com/office/drawing/2014/main" id="{6CEB27B7-1A7B-4351-AA9B-0BED3FDFDD89}"/>
              </a:ext>
            </a:extLst>
          </p:cNvPr>
          <p:cNvGrpSpPr/>
          <p:nvPr/>
        </p:nvGrpSpPr>
        <p:grpSpPr>
          <a:xfrm>
            <a:off x="712336" y="1266946"/>
            <a:ext cx="1462749" cy="645021"/>
            <a:chOff x="887506" y="957109"/>
            <a:chExt cx="1462749" cy="645021"/>
          </a:xfrm>
          <a:solidFill>
            <a:srgbClr val="FFFF00"/>
          </a:solidFill>
        </p:grpSpPr>
        <p:sp>
          <p:nvSpPr>
            <p:cNvPr id="6" name="Callout: Double Bent Line with Border and Accent Bar 5">
              <a:extLst>
                <a:ext uri="{FF2B5EF4-FFF2-40B4-BE49-F238E27FC236}">
                  <a16:creationId xmlns:a16="http://schemas.microsoft.com/office/drawing/2014/main" id="{5625B913-8C92-46AE-A86C-7E4E50E47908}"/>
                </a:ext>
              </a:extLst>
            </p:cNvPr>
            <p:cNvSpPr/>
            <p:nvPr/>
          </p:nvSpPr>
          <p:spPr>
            <a:xfrm rot="10800000">
              <a:off x="887506" y="957109"/>
              <a:ext cx="1462749" cy="645021"/>
            </a:xfrm>
            <a:prstGeom prst="accentBorderCallout3">
              <a:avLst>
                <a:gd name="adj1" fmla="val 18750"/>
                <a:gd name="adj2" fmla="val -8333"/>
                <a:gd name="adj3" fmla="val 18750"/>
                <a:gd name="adj4" fmla="val -16667"/>
                <a:gd name="adj5" fmla="val -29254"/>
                <a:gd name="adj6" fmla="val -37811"/>
                <a:gd name="adj7" fmla="val -45479"/>
                <a:gd name="adj8" fmla="val -161856"/>
              </a:avLst>
            </a:prstGeom>
            <a:grpFill/>
            <a:ln w="38100">
              <a:solidFill>
                <a:schemeClr val="tx1"/>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sp>
          <p:nvSpPr>
            <p:cNvPr id="7" name="TextBox 6">
              <a:extLst>
                <a:ext uri="{FF2B5EF4-FFF2-40B4-BE49-F238E27FC236}">
                  <a16:creationId xmlns:a16="http://schemas.microsoft.com/office/drawing/2014/main" id="{420C2A48-1A6B-41CB-B5C8-D5193E6C2598}"/>
                </a:ext>
              </a:extLst>
            </p:cNvPr>
            <p:cNvSpPr txBox="1"/>
            <p:nvPr/>
          </p:nvSpPr>
          <p:spPr>
            <a:xfrm>
              <a:off x="1095161" y="1061597"/>
              <a:ext cx="1183342" cy="338554"/>
            </a:xfrm>
            <a:prstGeom prst="rect">
              <a:avLst/>
            </a:prstGeom>
            <a:grpFill/>
          </p:spPr>
          <p:txBody>
            <a:bodyPr wrap="square" rtlCol="0">
              <a:spAutoFit/>
            </a:bodyPr>
            <a:lstStyle/>
            <a:p>
              <a:r>
                <a:rPr lang="en-US" sz="1600" dirty="0">
                  <a:latin typeface="Arial" pitchFamily="34" charset="0"/>
                  <a:cs typeface="Arial" pitchFamily="34" charset="0"/>
                </a:rPr>
                <a:t>Events</a:t>
              </a:r>
            </a:p>
          </p:txBody>
        </p:sp>
      </p:grpSp>
      <p:grpSp>
        <p:nvGrpSpPr>
          <p:cNvPr id="8" name="Group 7">
            <a:extLst>
              <a:ext uri="{FF2B5EF4-FFF2-40B4-BE49-F238E27FC236}">
                <a16:creationId xmlns:a16="http://schemas.microsoft.com/office/drawing/2014/main" id="{7D1DF7A9-779C-4DFB-982C-DEA910F5353A}"/>
              </a:ext>
            </a:extLst>
          </p:cNvPr>
          <p:cNvGrpSpPr/>
          <p:nvPr/>
        </p:nvGrpSpPr>
        <p:grpSpPr>
          <a:xfrm>
            <a:off x="841633" y="5311412"/>
            <a:ext cx="1462749" cy="645021"/>
            <a:chOff x="887506" y="957109"/>
            <a:chExt cx="1462749" cy="645021"/>
          </a:xfrm>
          <a:solidFill>
            <a:srgbClr val="FFFF00"/>
          </a:solidFill>
        </p:grpSpPr>
        <p:sp>
          <p:nvSpPr>
            <p:cNvPr id="9" name="Callout: Double Bent Line with Border and Accent Bar 8">
              <a:extLst>
                <a:ext uri="{FF2B5EF4-FFF2-40B4-BE49-F238E27FC236}">
                  <a16:creationId xmlns:a16="http://schemas.microsoft.com/office/drawing/2014/main" id="{17E44496-AF42-4D21-9503-C2AC43CEA20E}"/>
                </a:ext>
              </a:extLst>
            </p:cNvPr>
            <p:cNvSpPr/>
            <p:nvPr/>
          </p:nvSpPr>
          <p:spPr>
            <a:xfrm rot="10800000">
              <a:off x="887506" y="957109"/>
              <a:ext cx="1462749" cy="645021"/>
            </a:xfrm>
            <a:prstGeom prst="accentBorderCallout3">
              <a:avLst>
                <a:gd name="adj1" fmla="val 18750"/>
                <a:gd name="adj2" fmla="val -8333"/>
                <a:gd name="adj3" fmla="val 18750"/>
                <a:gd name="adj4" fmla="val -16667"/>
                <a:gd name="adj5" fmla="val -29254"/>
                <a:gd name="adj6" fmla="val -37811"/>
                <a:gd name="adj7" fmla="val 235962"/>
                <a:gd name="adj8" fmla="val -109456"/>
              </a:avLst>
            </a:prstGeom>
            <a:grpFill/>
            <a:ln w="38100">
              <a:solidFill>
                <a:schemeClr val="tx1"/>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err="1">
                <a:latin typeface="Arial" pitchFamily="34" charset="0"/>
                <a:cs typeface="Arial" pitchFamily="34" charset="0"/>
              </a:endParaRPr>
            </a:p>
          </p:txBody>
        </p:sp>
        <p:sp>
          <p:nvSpPr>
            <p:cNvPr id="10" name="TextBox 9">
              <a:extLst>
                <a:ext uri="{FF2B5EF4-FFF2-40B4-BE49-F238E27FC236}">
                  <a16:creationId xmlns:a16="http://schemas.microsoft.com/office/drawing/2014/main" id="{F98C0AF8-9F14-4E8E-A64E-52092DF54B24}"/>
                </a:ext>
              </a:extLst>
            </p:cNvPr>
            <p:cNvSpPr txBox="1"/>
            <p:nvPr/>
          </p:nvSpPr>
          <p:spPr>
            <a:xfrm>
              <a:off x="1027210" y="993230"/>
              <a:ext cx="1183342" cy="584775"/>
            </a:xfrm>
            <a:prstGeom prst="rect">
              <a:avLst/>
            </a:prstGeom>
            <a:grpFill/>
          </p:spPr>
          <p:txBody>
            <a:bodyPr wrap="square" rtlCol="0">
              <a:spAutoFit/>
            </a:bodyPr>
            <a:lstStyle/>
            <a:p>
              <a:r>
                <a:rPr lang="en-US" sz="1600" dirty="0">
                  <a:latin typeface="Arial" pitchFamily="34" charset="0"/>
                  <a:cs typeface="Arial" pitchFamily="34" charset="0"/>
                </a:rPr>
                <a:t>Work Streams</a:t>
              </a:r>
            </a:p>
          </p:txBody>
        </p:sp>
      </p:grpSp>
      <p:grpSp>
        <p:nvGrpSpPr>
          <p:cNvPr id="11" name="Group 10">
            <a:extLst>
              <a:ext uri="{FF2B5EF4-FFF2-40B4-BE49-F238E27FC236}">
                <a16:creationId xmlns:a16="http://schemas.microsoft.com/office/drawing/2014/main" id="{50856D72-3191-42EC-9926-12C3CDBA7591}"/>
              </a:ext>
            </a:extLst>
          </p:cNvPr>
          <p:cNvGrpSpPr/>
          <p:nvPr/>
        </p:nvGrpSpPr>
        <p:grpSpPr>
          <a:xfrm>
            <a:off x="9995843" y="1806069"/>
            <a:ext cx="1514606" cy="645021"/>
            <a:chOff x="10181253" y="1623406"/>
            <a:chExt cx="1514606" cy="645021"/>
          </a:xfrm>
        </p:grpSpPr>
        <p:sp>
          <p:nvSpPr>
            <p:cNvPr id="12" name="Callout: Double Bent Line with Border and Accent Bar 11">
              <a:extLst>
                <a:ext uri="{FF2B5EF4-FFF2-40B4-BE49-F238E27FC236}">
                  <a16:creationId xmlns:a16="http://schemas.microsoft.com/office/drawing/2014/main" id="{03D03823-7E06-4054-80F3-C10B27F5BC4D}"/>
                </a:ext>
              </a:extLst>
            </p:cNvPr>
            <p:cNvSpPr/>
            <p:nvPr/>
          </p:nvSpPr>
          <p:spPr>
            <a:xfrm>
              <a:off x="10233110" y="1623406"/>
              <a:ext cx="1462749" cy="645021"/>
            </a:xfrm>
            <a:prstGeom prst="accentBorderCallout3">
              <a:avLst>
                <a:gd name="adj1" fmla="val 18750"/>
                <a:gd name="adj2" fmla="val -8333"/>
                <a:gd name="adj3" fmla="val 18750"/>
                <a:gd name="adj4" fmla="val -16667"/>
                <a:gd name="adj5" fmla="val -29254"/>
                <a:gd name="adj6" fmla="val -37811"/>
                <a:gd name="adj7" fmla="val 235962"/>
                <a:gd name="adj8" fmla="val -109456"/>
              </a:avLst>
            </a:prstGeom>
            <a:solidFill>
              <a:srgbClr val="FFFF00"/>
            </a:solidFill>
            <a:ln w="38100">
              <a:solidFill>
                <a:schemeClr val="tx1"/>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err="1">
                <a:latin typeface="Arial" pitchFamily="34" charset="0"/>
                <a:cs typeface="Arial" pitchFamily="34" charset="0"/>
              </a:endParaRPr>
            </a:p>
          </p:txBody>
        </p:sp>
        <p:sp>
          <p:nvSpPr>
            <p:cNvPr id="13" name="TextBox 12">
              <a:extLst>
                <a:ext uri="{FF2B5EF4-FFF2-40B4-BE49-F238E27FC236}">
                  <a16:creationId xmlns:a16="http://schemas.microsoft.com/office/drawing/2014/main" id="{63C729E8-801A-4624-A15F-811FB83C1BF0}"/>
                </a:ext>
              </a:extLst>
            </p:cNvPr>
            <p:cNvSpPr txBox="1"/>
            <p:nvPr/>
          </p:nvSpPr>
          <p:spPr>
            <a:xfrm>
              <a:off x="10181253" y="1623406"/>
              <a:ext cx="1514606" cy="584775"/>
            </a:xfrm>
            <a:prstGeom prst="rect">
              <a:avLst/>
            </a:prstGeom>
            <a:solidFill>
              <a:srgbClr val="FFFF00"/>
            </a:solidFill>
          </p:spPr>
          <p:txBody>
            <a:bodyPr wrap="square" rtlCol="0">
              <a:spAutoFit/>
            </a:bodyPr>
            <a:lstStyle/>
            <a:p>
              <a:pPr algn="ctr"/>
              <a:r>
                <a:rPr lang="en-US" sz="1600" dirty="0">
                  <a:latin typeface="Arial" pitchFamily="34" charset="0"/>
                  <a:cs typeface="Arial" pitchFamily="34" charset="0"/>
                </a:rPr>
                <a:t>Key Deliverables</a:t>
              </a:r>
            </a:p>
          </p:txBody>
        </p:sp>
      </p:grpSp>
      <p:grpSp>
        <p:nvGrpSpPr>
          <p:cNvPr id="14" name="Group 13">
            <a:extLst>
              <a:ext uri="{FF2B5EF4-FFF2-40B4-BE49-F238E27FC236}">
                <a16:creationId xmlns:a16="http://schemas.microsoft.com/office/drawing/2014/main" id="{C045927E-E771-4405-BFD4-7FBEB129E116}"/>
              </a:ext>
            </a:extLst>
          </p:cNvPr>
          <p:cNvGrpSpPr/>
          <p:nvPr/>
        </p:nvGrpSpPr>
        <p:grpSpPr>
          <a:xfrm>
            <a:off x="9793382" y="5661878"/>
            <a:ext cx="1570008" cy="830997"/>
            <a:chOff x="10155324" y="1913677"/>
            <a:chExt cx="1514606" cy="1209722"/>
          </a:xfrm>
        </p:grpSpPr>
        <p:sp>
          <p:nvSpPr>
            <p:cNvPr id="15" name="Callout: Double Bent Line with Border and Accent Bar 14">
              <a:extLst>
                <a:ext uri="{FF2B5EF4-FFF2-40B4-BE49-F238E27FC236}">
                  <a16:creationId xmlns:a16="http://schemas.microsoft.com/office/drawing/2014/main" id="{FD693E18-7BB1-4C8E-9C85-864B46A653CA}"/>
                </a:ext>
              </a:extLst>
            </p:cNvPr>
            <p:cNvSpPr/>
            <p:nvPr/>
          </p:nvSpPr>
          <p:spPr>
            <a:xfrm>
              <a:off x="10207181" y="1935941"/>
              <a:ext cx="1462749" cy="645021"/>
            </a:xfrm>
            <a:prstGeom prst="accentBorderCallout3">
              <a:avLst>
                <a:gd name="adj1" fmla="val 18750"/>
                <a:gd name="adj2" fmla="val -8333"/>
                <a:gd name="adj3" fmla="val 18750"/>
                <a:gd name="adj4" fmla="val -16667"/>
                <a:gd name="adj5" fmla="val -29254"/>
                <a:gd name="adj6" fmla="val -37811"/>
                <a:gd name="adj7" fmla="val -256038"/>
                <a:gd name="adj8" fmla="val -114972"/>
              </a:avLst>
            </a:prstGeom>
            <a:solidFill>
              <a:srgbClr val="FFFF00"/>
            </a:solidFill>
            <a:ln w="38100">
              <a:solidFill>
                <a:schemeClr val="tx1"/>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err="1">
                <a:latin typeface="Arial" pitchFamily="34" charset="0"/>
                <a:cs typeface="Arial" pitchFamily="34" charset="0"/>
              </a:endParaRPr>
            </a:p>
          </p:txBody>
        </p:sp>
        <p:sp>
          <p:nvSpPr>
            <p:cNvPr id="16" name="TextBox 15">
              <a:extLst>
                <a:ext uri="{FF2B5EF4-FFF2-40B4-BE49-F238E27FC236}">
                  <a16:creationId xmlns:a16="http://schemas.microsoft.com/office/drawing/2014/main" id="{96DAD059-20D2-4F50-B8B5-7D87DF8A3F79}"/>
                </a:ext>
              </a:extLst>
            </p:cNvPr>
            <p:cNvSpPr txBox="1"/>
            <p:nvPr/>
          </p:nvSpPr>
          <p:spPr>
            <a:xfrm>
              <a:off x="10155324" y="1913677"/>
              <a:ext cx="1514606" cy="1209722"/>
            </a:xfrm>
            <a:prstGeom prst="rect">
              <a:avLst/>
            </a:prstGeom>
            <a:solidFill>
              <a:srgbClr val="FFFF00"/>
            </a:solidFill>
          </p:spPr>
          <p:txBody>
            <a:bodyPr wrap="square" rtlCol="0">
              <a:spAutoFit/>
            </a:bodyPr>
            <a:lstStyle/>
            <a:p>
              <a:pPr algn="ctr"/>
              <a:r>
                <a:rPr lang="en-US" sz="1600" dirty="0">
                  <a:latin typeface="Arial" pitchFamily="34" charset="0"/>
                  <a:cs typeface="Arial" pitchFamily="34" charset="0"/>
                </a:rPr>
                <a:t>Quality and Completion Criteria</a:t>
              </a:r>
            </a:p>
          </p:txBody>
        </p:sp>
      </p:grpSp>
    </p:spTree>
    <p:extLst>
      <p:ext uri="{BB962C8B-B14F-4D97-AF65-F5344CB8AC3E}">
        <p14:creationId xmlns:p14="http://schemas.microsoft.com/office/powerpoint/2010/main" val="1572883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52269" y="1682239"/>
            <a:ext cx="2249487" cy="495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ight Arrow 16"/>
          <p:cNvSpPr/>
          <p:nvPr/>
        </p:nvSpPr>
        <p:spPr>
          <a:xfrm rot="16200000">
            <a:off x="7201298" y="3827132"/>
            <a:ext cx="2701925" cy="363537"/>
          </a:xfrm>
          <a:prstGeom prst="right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900" dirty="0"/>
          </a:p>
        </p:txBody>
      </p:sp>
      <p:sp>
        <p:nvSpPr>
          <p:cNvPr id="33810" name="TextBox 17"/>
          <p:cNvSpPr txBox="1">
            <a:spLocks noChangeArrowheads="1"/>
          </p:cNvSpPr>
          <p:nvPr/>
        </p:nvSpPr>
        <p:spPr bwMode="auto">
          <a:xfrm>
            <a:off x="8142287" y="2139901"/>
            <a:ext cx="9455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b="1">
                <a:solidFill>
                  <a:schemeClr val="tx1"/>
                </a:solidFill>
                <a:latin typeface="Arial" panose="020B0604020202020204" pitchFamily="34" charset="0"/>
              </a:defRPr>
            </a:lvl1pPr>
            <a:lvl2pPr marL="742950" indent="-285750">
              <a:defRPr sz="1200" b="1">
                <a:solidFill>
                  <a:schemeClr val="tx1"/>
                </a:solidFill>
                <a:latin typeface="Arial" panose="020B0604020202020204" pitchFamily="34" charset="0"/>
              </a:defRPr>
            </a:lvl2pPr>
            <a:lvl3pPr marL="1143000" indent="-228600">
              <a:defRPr sz="1200" b="1">
                <a:solidFill>
                  <a:schemeClr val="tx1"/>
                </a:solidFill>
                <a:latin typeface="Arial" panose="020B0604020202020204" pitchFamily="34" charset="0"/>
              </a:defRPr>
            </a:lvl3pPr>
            <a:lvl4pPr marL="1600200" indent="-228600">
              <a:defRPr sz="1200" b="1">
                <a:solidFill>
                  <a:schemeClr val="tx1"/>
                </a:solidFill>
                <a:latin typeface="Arial" panose="020B0604020202020204" pitchFamily="34" charset="0"/>
              </a:defRPr>
            </a:lvl4pPr>
            <a:lvl5pPr marL="2057400" indent="-228600">
              <a:defRPr sz="1200" b="1">
                <a:solidFill>
                  <a:schemeClr val="tx1"/>
                </a:solidFill>
                <a:latin typeface="Arial" panose="020B0604020202020204" pitchFamily="34" charset="0"/>
              </a:defRPr>
            </a:lvl5pPr>
            <a:lvl6pPr marL="2514600" indent="-228600" eaLnBrk="0" fontAlgn="base" hangingPunct="0">
              <a:spcBef>
                <a:spcPct val="0"/>
              </a:spcBef>
              <a:spcAft>
                <a:spcPct val="0"/>
              </a:spcAft>
              <a:defRPr sz="1200" b="1">
                <a:solidFill>
                  <a:schemeClr val="tx1"/>
                </a:solidFill>
                <a:latin typeface="Arial" panose="020B0604020202020204" pitchFamily="34" charset="0"/>
              </a:defRPr>
            </a:lvl6pPr>
            <a:lvl7pPr marL="2971800" indent="-228600" eaLnBrk="0" fontAlgn="base" hangingPunct="0">
              <a:spcBef>
                <a:spcPct val="0"/>
              </a:spcBef>
              <a:spcAft>
                <a:spcPct val="0"/>
              </a:spcAft>
              <a:defRPr sz="1200" b="1">
                <a:solidFill>
                  <a:schemeClr val="tx1"/>
                </a:solidFill>
                <a:latin typeface="Arial" panose="020B0604020202020204" pitchFamily="34" charset="0"/>
              </a:defRPr>
            </a:lvl7pPr>
            <a:lvl8pPr marL="3429000" indent="-228600" eaLnBrk="0" fontAlgn="base" hangingPunct="0">
              <a:spcBef>
                <a:spcPct val="0"/>
              </a:spcBef>
              <a:spcAft>
                <a:spcPct val="0"/>
              </a:spcAft>
              <a:defRPr sz="1200" b="1">
                <a:solidFill>
                  <a:schemeClr val="tx1"/>
                </a:solidFill>
                <a:latin typeface="Arial" panose="020B0604020202020204" pitchFamily="34" charset="0"/>
              </a:defRPr>
            </a:lvl8pPr>
            <a:lvl9pPr marL="3886200" indent="-228600" eaLnBrk="0" fontAlgn="base" hangingPunct="0">
              <a:spcBef>
                <a:spcPct val="0"/>
              </a:spcBef>
              <a:spcAft>
                <a:spcPct val="0"/>
              </a:spcAft>
              <a:defRPr sz="1200" b="1">
                <a:solidFill>
                  <a:schemeClr val="tx1"/>
                </a:solidFill>
                <a:latin typeface="Arial" panose="020B0604020202020204" pitchFamily="34" charset="0"/>
              </a:defRPr>
            </a:lvl9pPr>
          </a:lstStyle>
          <a:p>
            <a:r>
              <a:rPr lang="en-US" altLang="en-US" sz="2000" dirty="0"/>
              <a:t>Time</a:t>
            </a:r>
          </a:p>
        </p:txBody>
      </p:sp>
      <p:sp>
        <p:nvSpPr>
          <p:cNvPr id="33811" name="TextBox 18"/>
          <p:cNvSpPr txBox="1">
            <a:spLocks noChangeArrowheads="1"/>
          </p:cNvSpPr>
          <p:nvPr/>
        </p:nvSpPr>
        <p:spPr bwMode="auto">
          <a:xfrm>
            <a:off x="3007157" y="77717"/>
            <a:ext cx="713971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b="1">
                <a:solidFill>
                  <a:schemeClr val="tx1"/>
                </a:solidFill>
                <a:latin typeface="Arial" panose="020B0604020202020204" pitchFamily="34" charset="0"/>
              </a:defRPr>
            </a:lvl1pPr>
            <a:lvl2pPr marL="742950" indent="-285750">
              <a:defRPr sz="1200" b="1">
                <a:solidFill>
                  <a:schemeClr val="tx1"/>
                </a:solidFill>
                <a:latin typeface="Arial" panose="020B0604020202020204" pitchFamily="34" charset="0"/>
              </a:defRPr>
            </a:lvl2pPr>
            <a:lvl3pPr marL="1143000" indent="-228600">
              <a:defRPr sz="1200" b="1">
                <a:solidFill>
                  <a:schemeClr val="tx1"/>
                </a:solidFill>
                <a:latin typeface="Arial" panose="020B0604020202020204" pitchFamily="34" charset="0"/>
              </a:defRPr>
            </a:lvl3pPr>
            <a:lvl4pPr marL="1600200" indent="-228600">
              <a:defRPr sz="1200" b="1">
                <a:solidFill>
                  <a:schemeClr val="tx1"/>
                </a:solidFill>
                <a:latin typeface="Arial" panose="020B0604020202020204" pitchFamily="34" charset="0"/>
              </a:defRPr>
            </a:lvl4pPr>
            <a:lvl5pPr marL="2057400" indent="-228600">
              <a:defRPr sz="1200" b="1">
                <a:solidFill>
                  <a:schemeClr val="tx1"/>
                </a:solidFill>
                <a:latin typeface="Arial" panose="020B0604020202020204" pitchFamily="34" charset="0"/>
              </a:defRPr>
            </a:lvl5pPr>
            <a:lvl6pPr marL="2514600" indent="-228600" eaLnBrk="0" fontAlgn="base" hangingPunct="0">
              <a:spcBef>
                <a:spcPct val="0"/>
              </a:spcBef>
              <a:spcAft>
                <a:spcPct val="0"/>
              </a:spcAft>
              <a:defRPr sz="1200" b="1">
                <a:solidFill>
                  <a:schemeClr val="tx1"/>
                </a:solidFill>
                <a:latin typeface="Arial" panose="020B0604020202020204" pitchFamily="34" charset="0"/>
              </a:defRPr>
            </a:lvl6pPr>
            <a:lvl7pPr marL="2971800" indent="-228600" eaLnBrk="0" fontAlgn="base" hangingPunct="0">
              <a:spcBef>
                <a:spcPct val="0"/>
              </a:spcBef>
              <a:spcAft>
                <a:spcPct val="0"/>
              </a:spcAft>
              <a:defRPr sz="1200" b="1">
                <a:solidFill>
                  <a:schemeClr val="tx1"/>
                </a:solidFill>
                <a:latin typeface="Arial" panose="020B0604020202020204" pitchFamily="34" charset="0"/>
              </a:defRPr>
            </a:lvl7pPr>
            <a:lvl8pPr marL="3429000" indent="-228600" eaLnBrk="0" fontAlgn="base" hangingPunct="0">
              <a:spcBef>
                <a:spcPct val="0"/>
              </a:spcBef>
              <a:spcAft>
                <a:spcPct val="0"/>
              </a:spcAft>
              <a:defRPr sz="1200" b="1">
                <a:solidFill>
                  <a:schemeClr val="tx1"/>
                </a:solidFill>
                <a:latin typeface="Arial" panose="020B0604020202020204" pitchFamily="34" charset="0"/>
              </a:defRPr>
            </a:lvl8pPr>
            <a:lvl9pPr marL="3886200" indent="-228600" eaLnBrk="0" fontAlgn="base" hangingPunct="0">
              <a:spcBef>
                <a:spcPct val="0"/>
              </a:spcBef>
              <a:spcAft>
                <a:spcPct val="0"/>
              </a:spcAft>
              <a:defRPr sz="1200" b="1">
                <a:solidFill>
                  <a:schemeClr val="tx1"/>
                </a:solidFill>
                <a:latin typeface="Arial" panose="020B0604020202020204" pitchFamily="34" charset="0"/>
              </a:defRPr>
            </a:lvl9pPr>
          </a:lstStyle>
          <a:p>
            <a:pPr algn="ctr"/>
            <a:r>
              <a:rPr lang="en-US" altLang="en-US" sz="2800" dirty="0"/>
              <a:t>How Problems and Risks “Emerge” on Projects</a:t>
            </a:r>
          </a:p>
        </p:txBody>
      </p:sp>
      <p:sp>
        <p:nvSpPr>
          <p:cNvPr id="3" name="TextBox 2"/>
          <p:cNvSpPr txBox="1"/>
          <p:nvPr/>
        </p:nvSpPr>
        <p:spPr>
          <a:xfrm>
            <a:off x="8982075" y="3476625"/>
            <a:ext cx="2847975" cy="646331"/>
          </a:xfrm>
          <a:prstGeom prst="rect">
            <a:avLst/>
          </a:prstGeom>
          <a:noFill/>
        </p:spPr>
        <p:txBody>
          <a:bodyPr wrap="square" rtlCol="0">
            <a:spAutoFit/>
          </a:bodyPr>
          <a:lstStyle/>
          <a:p>
            <a:r>
              <a:rPr lang="en-US" dirty="0"/>
              <a:t>Problems, Emerge, Grow and Fester</a:t>
            </a:r>
          </a:p>
        </p:txBody>
      </p:sp>
    </p:spTree>
    <p:extLst>
      <p:ext uri="{BB962C8B-B14F-4D97-AF65-F5344CB8AC3E}">
        <p14:creationId xmlns:p14="http://schemas.microsoft.com/office/powerpoint/2010/main" val="991944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FF79C2-A596-411E-A1FA-B8CAC5F57568}"/>
              </a:ext>
            </a:extLst>
          </p:cNvPr>
          <p:cNvPicPr>
            <a:picLocks noChangeAspect="1"/>
          </p:cNvPicPr>
          <p:nvPr/>
        </p:nvPicPr>
        <p:blipFill>
          <a:blip r:embed="rId2"/>
          <a:stretch>
            <a:fillRect/>
          </a:stretch>
        </p:blipFill>
        <p:spPr>
          <a:xfrm>
            <a:off x="609124" y="2404021"/>
            <a:ext cx="10973751" cy="2049958"/>
          </a:xfrm>
          <a:prstGeom prst="rect">
            <a:avLst/>
          </a:prstGeom>
        </p:spPr>
      </p:pic>
      <p:sp>
        <p:nvSpPr>
          <p:cNvPr id="3" name="TextBox 2">
            <a:extLst>
              <a:ext uri="{FF2B5EF4-FFF2-40B4-BE49-F238E27FC236}">
                <a16:creationId xmlns:a16="http://schemas.microsoft.com/office/drawing/2014/main" id="{9F1CE202-2CB6-4F72-9434-C95D461A7915}"/>
              </a:ext>
            </a:extLst>
          </p:cNvPr>
          <p:cNvSpPr txBox="1"/>
          <p:nvPr/>
        </p:nvSpPr>
        <p:spPr>
          <a:xfrm>
            <a:off x="334297" y="373626"/>
            <a:ext cx="11690555" cy="369332"/>
          </a:xfrm>
          <a:prstGeom prst="rect">
            <a:avLst/>
          </a:prstGeom>
          <a:noFill/>
        </p:spPr>
        <p:txBody>
          <a:bodyPr wrap="square" rtlCol="0">
            <a:spAutoFit/>
          </a:bodyPr>
          <a:lstStyle/>
          <a:p>
            <a:r>
              <a:rPr lang="en-US" dirty="0"/>
              <a:t>With Cross Validation and Logistic Regression We Get an AUC of .59 Which is Marginal, But We See Our Sample Size Is Small</a:t>
            </a:r>
          </a:p>
        </p:txBody>
      </p:sp>
    </p:spTree>
    <p:extLst>
      <p:ext uri="{BB962C8B-B14F-4D97-AF65-F5344CB8AC3E}">
        <p14:creationId xmlns:p14="http://schemas.microsoft.com/office/powerpoint/2010/main" val="22771383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01106" y="620350"/>
            <a:ext cx="8533166" cy="5653089"/>
          </a:xfrm>
          <a:prstGeom prst="rect">
            <a:avLst/>
          </a:prstGeom>
          <a:ln>
            <a:solidFill>
              <a:schemeClr val="tx1"/>
            </a:solidFill>
          </a:ln>
        </p:spPr>
      </p:pic>
      <p:sp>
        <p:nvSpPr>
          <p:cNvPr id="2" name="TextBox 1"/>
          <p:cNvSpPr txBox="1"/>
          <p:nvPr/>
        </p:nvSpPr>
        <p:spPr>
          <a:xfrm>
            <a:off x="9290304" y="1536189"/>
            <a:ext cx="2621280" cy="1477328"/>
          </a:xfrm>
          <a:prstGeom prst="rect">
            <a:avLst/>
          </a:prstGeom>
          <a:noFill/>
        </p:spPr>
        <p:txBody>
          <a:bodyPr wrap="square" rtlCol="0">
            <a:spAutoFit/>
          </a:bodyPr>
          <a:lstStyle/>
          <a:p>
            <a:r>
              <a:rPr lang="en-US" dirty="0"/>
              <a:t>Consider Exceptions in the Go-No Go Decision</a:t>
            </a:r>
          </a:p>
          <a:p>
            <a:endParaRPr lang="en-US" dirty="0"/>
          </a:p>
          <a:p>
            <a:r>
              <a:rPr lang="en-US" dirty="0"/>
              <a:t>How Do We Stay Ahead of the Emergent Problems?</a:t>
            </a:r>
          </a:p>
        </p:txBody>
      </p:sp>
      <p:cxnSp>
        <p:nvCxnSpPr>
          <p:cNvPr id="10" name="Straight Arrow Connector 9"/>
          <p:cNvCxnSpPr/>
          <p:nvPr/>
        </p:nvCxnSpPr>
        <p:spPr>
          <a:xfrm flipH="1">
            <a:off x="3950208" y="1060704"/>
            <a:ext cx="5254753" cy="9631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269411" y="171694"/>
            <a:ext cx="6996556" cy="369332"/>
          </a:xfrm>
          <a:prstGeom prst="rect">
            <a:avLst/>
          </a:prstGeom>
          <a:noFill/>
        </p:spPr>
        <p:txBody>
          <a:bodyPr wrap="square" rtlCol="0">
            <a:spAutoFit/>
          </a:bodyPr>
          <a:lstStyle/>
          <a:p>
            <a:pPr algn="ctr"/>
            <a:r>
              <a:rPr lang="en-US" dirty="0"/>
              <a:t>Reporting for Quality Gate/Stage Gate Reviews</a:t>
            </a:r>
          </a:p>
        </p:txBody>
      </p:sp>
      <p:sp>
        <p:nvSpPr>
          <p:cNvPr id="9" name="TextBox 8"/>
          <p:cNvSpPr txBox="1"/>
          <p:nvPr/>
        </p:nvSpPr>
        <p:spPr>
          <a:xfrm>
            <a:off x="9290304" y="781072"/>
            <a:ext cx="3446740" cy="369332"/>
          </a:xfrm>
          <a:prstGeom prst="rect">
            <a:avLst/>
          </a:prstGeom>
          <a:noFill/>
        </p:spPr>
        <p:txBody>
          <a:bodyPr wrap="square" rtlCol="0">
            <a:spAutoFit/>
          </a:bodyPr>
          <a:lstStyle/>
          <a:p>
            <a:r>
              <a:rPr lang="en-US" dirty="0"/>
              <a:t>Sufficiency Criteria met?</a:t>
            </a:r>
          </a:p>
        </p:txBody>
      </p:sp>
      <p:cxnSp>
        <p:nvCxnSpPr>
          <p:cNvPr id="12" name="Straight Arrow Connector 11"/>
          <p:cNvCxnSpPr/>
          <p:nvPr/>
        </p:nvCxnSpPr>
        <p:spPr>
          <a:xfrm>
            <a:off x="3836480" y="2182520"/>
            <a:ext cx="406336" cy="852588"/>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4687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1284" y="0"/>
            <a:ext cx="12049432" cy="6858000"/>
          </a:xfrm>
          <a:prstGeom prst="rect">
            <a:avLst/>
          </a:prstGeom>
        </p:spPr>
      </p:pic>
      <p:sp>
        <p:nvSpPr>
          <p:cNvPr id="3" name="TextBox 2"/>
          <p:cNvSpPr txBox="1"/>
          <p:nvPr/>
        </p:nvSpPr>
        <p:spPr>
          <a:xfrm>
            <a:off x="7686005" y="4045011"/>
            <a:ext cx="3862552" cy="1477328"/>
          </a:xfrm>
          <a:prstGeom prst="rect">
            <a:avLst/>
          </a:prstGeom>
          <a:noFill/>
        </p:spPr>
        <p:txBody>
          <a:bodyPr wrap="square" rtlCol="0">
            <a:spAutoFit/>
          </a:bodyPr>
          <a:lstStyle/>
          <a:p>
            <a:pPr algn="ctr"/>
            <a:r>
              <a:rPr lang="en-US" dirty="0"/>
              <a:t>This Kind of Report is Foundational. We are Using Data Science to Provide Information Gain to Support Improved Quality Management, Risk Management and Decision Making</a:t>
            </a:r>
          </a:p>
        </p:txBody>
      </p:sp>
    </p:spTree>
    <p:extLst>
      <p:ext uri="{BB962C8B-B14F-4D97-AF65-F5344CB8AC3E}">
        <p14:creationId xmlns:p14="http://schemas.microsoft.com/office/powerpoint/2010/main" val="32788816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09B5E4-CEA2-414B-95FC-259CB74ECE44}"/>
              </a:ext>
            </a:extLst>
          </p:cNvPr>
          <p:cNvSpPr txBox="1"/>
          <p:nvPr/>
        </p:nvSpPr>
        <p:spPr>
          <a:xfrm>
            <a:off x="3163614" y="336331"/>
            <a:ext cx="5948855" cy="461665"/>
          </a:xfrm>
          <a:prstGeom prst="rect">
            <a:avLst/>
          </a:prstGeom>
          <a:noFill/>
        </p:spPr>
        <p:txBody>
          <a:bodyPr wrap="square" rtlCol="0">
            <a:spAutoFit/>
          </a:bodyPr>
          <a:lstStyle/>
          <a:p>
            <a:pPr algn="ctr"/>
            <a:r>
              <a:rPr lang="en-US" sz="2400" dirty="0"/>
              <a:t>Methodology Review of the Final Project</a:t>
            </a:r>
          </a:p>
        </p:txBody>
      </p:sp>
      <p:pic>
        <p:nvPicPr>
          <p:cNvPr id="3" name="Picture 2">
            <a:extLst>
              <a:ext uri="{FF2B5EF4-FFF2-40B4-BE49-F238E27FC236}">
                <a16:creationId xmlns:a16="http://schemas.microsoft.com/office/drawing/2014/main" id="{5376A212-5849-43BF-A92A-519E93375A80}"/>
              </a:ext>
            </a:extLst>
          </p:cNvPr>
          <p:cNvPicPr>
            <a:picLocks noChangeAspect="1"/>
          </p:cNvPicPr>
          <p:nvPr/>
        </p:nvPicPr>
        <p:blipFill>
          <a:blip r:embed="rId2"/>
          <a:stretch>
            <a:fillRect/>
          </a:stretch>
        </p:blipFill>
        <p:spPr>
          <a:xfrm>
            <a:off x="619125" y="981075"/>
            <a:ext cx="10953750" cy="4895850"/>
          </a:xfrm>
          <a:prstGeom prst="rect">
            <a:avLst/>
          </a:prstGeom>
        </p:spPr>
      </p:pic>
    </p:spTree>
    <p:extLst>
      <p:ext uri="{BB962C8B-B14F-4D97-AF65-F5344CB8AC3E}">
        <p14:creationId xmlns:p14="http://schemas.microsoft.com/office/powerpoint/2010/main" val="32582367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FC8807-692F-414F-BEBD-45EB3122B06E}"/>
              </a:ext>
            </a:extLst>
          </p:cNvPr>
          <p:cNvPicPr>
            <a:picLocks noChangeAspect="1"/>
          </p:cNvPicPr>
          <p:nvPr/>
        </p:nvPicPr>
        <p:blipFill>
          <a:blip r:embed="rId2"/>
          <a:stretch>
            <a:fillRect/>
          </a:stretch>
        </p:blipFill>
        <p:spPr>
          <a:xfrm>
            <a:off x="595312" y="1343025"/>
            <a:ext cx="11001375" cy="4171950"/>
          </a:xfrm>
          <a:prstGeom prst="rect">
            <a:avLst/>
          </a:prstGeom>
        </p:spPr>
      </p:pic>
    </p:spTree>
    <p:extLst>
      <p:ext uri="{BB962C8B-B14F-4D97-AF65-F5344CB8AC3E}">
        <p14:creationId xmlns:p14="http://schemas.microsoft.com/office/powerpoint/2010/main" val="21130773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24EB3F-F0DC-4DB7-8E68-C25366C7641E}"/>
              </a:ext>
            </a:extLst>
          </p:cNvPr>
          <p:cNvPicPr>
            <a:picLocks noChangeAspect="1"/>
          </p:cNvPicPr>
          <p:nvPr/>
        </p:nvPicPr>
        <p:blipFill>
          <a:blip r:embed="rId2"/>
          <a:stretch>
            <a:fillRect/>
          </a:stretch>
        </p:blipFill>
        <p:spPr>
          <a:xfrm>
            <a:off x="1438275" y="295275"/>
            <a:ext cx="9315450" cy="6267450"/>
          </a:xfrm>
          <a:prstGeom prst="rect">
            <a:avLst/>
          </a:prstGeom>
        </p:spPr>
      </p:pic>
    </p:spTree>
    <p:extLst>
      <p:ext uri="{BB962C8B-B14F-4D97-AF65-F5344CB8AC3E}">
        <p14:creationId xmlns:p14="http://schemas.microsoft.com/office/powerpoint/2010/main" val="12165227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EB5339-D9CF-4D17-A4F7-69C5A0F2FFB5}"/>
              </a:ext>
            </a:extLst>
          </p:cNvPr>
          <p:cNvPicPr>
            <a:picLocks noChangeAspect="1"/>
          </p:cNvPicPr>
          <p:nvPr/>
        </p:nvPicPr>
        <p:blipFill>
          <a:blip r:embed="rId2"/>
          <a:stretch>
            <a:fillRect/>
          </a:stretch>
        </p:blipFill>
        <p:spPr>
          <a:xfrm>
            <a:off x="1172724" y="1767380"/>
            <a:ext cx="9363075" cy="2419350"/>
          </a:xfrm>
          <a:prstGeom prst="rect">
            <a:avLst/>
          </a:prstGeom>
        </p:spPr>
      </p:pic>
    </p:spTree>
    <p:extLst>
      <p:ext uri="{BB962C8B-B14F-4D97-AF65-F5344CB8AC3E}">
        <p14:creationId xmlns:p14="http://schemas.microsoft.com/office/powerpoint/2010/main" val="33024977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E459D6-C5C9-497D-ADA2-FBEBF978FC2D}"/>
              </a:ext>
            </a:extLst>
          </p:cNvPr>
          <p:cNvPicPr>
            <a:picLocks noChangeAspect="1"/>
          </p:cNvPicPr>
          <p:nvPr/>
        </p:nvPicPr>
        <p:blipFill>
          <a:blip r:embed="rId2"/>
          <a:stretch>
            <a:fillRect/>
          </a:stretch>
        </p:blipFill>
        <p:spPr>
          <a:xfrm>
            <a:off x="3733800" y="304800"/>
            <a:ext cx="4724400" cy="6248400"/>
          </a:xfrm>
          <a:prstGeom prst="rect">
            <a:avLst/>
          </a:prstGeom>
        </p:spPr>
      </p:pic>
    </p:spTree>
    <p:extLst>
      <p:ext uri="{BB962C8B-B14F-4D97-AF65-F5344CB8AC3E}">
        <p14:creationId xmlns:p14="http://schemas.microsoft.com/office/powerpoint/2010/main" val="2388078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AF67A8-FAF2-410C-8FFC-893AD97149A1}"/>
              </a:ext>
            </a:extLst>
          </p:cNvPr>
          <p:cNvPicPr>
            <a:picLocks noChangeAspect="1"/>
          </p:cNvPicPr>
          <p:nvPr/>
        </p:nvPicPr>
        <p:blipFill>
          <a:blip r:embed="rId2"/>
          <a:stretch>
            <a:fillRect/>
          </a:stretch>
        </p:blipFill>
        <p:spPr>
          <a:xfrm>
            <a:off x="109971" y="575062"/>
            <a:ext cx="11972057" cy="5707875"/>
          </a:xfrm>
          <a:prstGeom prst="rect">
            <a:avLst/>
          </a:prstGeom>
        </p:spPr>
      </p:pic>
    </p:spTree>
    <p:extLst>
      <p:ext uri="{BB962C8B-B14F-4D97-AF65-F5344CB8AC3E}">
        <p14:creationId xmlns:p14="http://schemas.microsoft.com/office/powerpoint/2010/main" val="2663926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BC62FA-81D0-4B6B-B515-D65096C50651}"/>
              </a:ext>
            </a:extLst>
          </p:cNvPr>
          <p:cNvPicPr>
            <a:picLocks noChangeAspect="1"/>
          </p:cNvPicPr>
          <p:nvPr/>
        </p:nvPicPr>
        <p:blipFill>
          <a:blip r:embed="rId2"/>
          <a:stretch>
            <a:fillRect/>
          </a:stretch>
        </p:blipFill>
        <p:spPr>
          <a:xfrm>
            <a:off x="700572" y="2415452"/>
            <a:ext cx="10790855" cy="2027096"/>
          </a:xfrm>
          <a:prstGeom prst="rect">
            <a:avLst/>
          </a:prstGeom>
        </p:spPr>
      </p:pic>
      <p:sp>
        <p:nvSpPr>
          <p:cNvPr id="3" name="TextBox 2">
            <a:extLst>
              <a:ext uri="{FF2B5EF4-FFF2-40B4-BE49-F238E27FC236}">
                <a16:creationId xmlns:a16="http://schemas.microsoft.com/office/drawing/2014/main" id="{BD64E2E4-A98A-45C8-B2B8-BA2F8CE290B7}"/>
              </a:ext>
            </a:extLst>
          </p:cNvPr>
          <p:cNvSpPr txBox="1"/>
          <p:nvPr/>
        </p:nvSpPr>
        <p:spPr>
          <a:xfrm>
            <a:off x="1120877" y="471948"/>
            <a:ext cx="9222658" cy="369332"/>
          </a:xfrm>
          <a:prstGeom prst="rect">
            <a:avLst/>
          </a:prstGeom>
          <a:noFill/>
        </p:spPr>
        <p:txBody>
          <a:bodyPr wrap="square" rtlCol="0">
            <a:spAutoFit/>
          </a:bodyPr>
          <a:lstStyle/>
          <a:p>
            <a:pPr algn="ctr"/>
            <a:r>
              <a:rPr lang="en-US" dirty="0"/>
              <a:t>But A Random Forest Model Shows Much Worse Performance</a:t>
            </a:r>
          </a:p>
        </p:txBody>
      </p:sp>
    </p:spTree>
    <p:extLst>
      <p:ext uri="{BB962C8B-B14F-4D97-AF65-F5344CB8AC3E}">
        <p14:creationId xmlns:p14="http://schemas.microsoft.com/office/powerpoint/2010/main" val="14049424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5977</TotalTime>
  <Words>1891</Words>
  <Application>Microsoft Office PowerPoint</Application>
  <PresentationFormat>Widescreen</PresentationFormat>
  <Paragraphs>221</Paragraphs>
  <Slides>76</Slides>
  <Notes>2</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76</vt:i4>
      </vt:variant>
    </vt:vector>
  </HeadingPairs>
  <TitlesOfParts>
    <vt:vector size="83" baseType="lpstr">
      <vt:lpstr>Arial</vt:lpstr>
      <vt:lpstr>Calibri</vt:lpstr>
      <vt:lpstr>Calibri Light</vt:lpstr>
      <vt:lpstr>Courier New</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Critical Use of Information for Feedback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Aaron</dc:creator>
  <cp:lastModifiedBy>John Aaron</cp:lastModifiedBy>
  <cp:revision>354</cp:revision>
  <cp:lastPrinted>2019-05-13T18:48:18Z</cp:lastPrinted>
  <dcterms:created xsi:type="dcterms:W3CDTF">2017-04-08T21:21:24Z</dcterms:created>
  <dcterms:modified xsi:type="dcterms:W3CDTF">2020-05-14T15:52:06Z</dcterms:modified>
</cp:coreProperties>
</file>